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0"/>
  </p:notesMasterIdLst>
  <p:handoutMasterIdLst>
    <p:handoutMasterId r:id="rId41"/>
  </p:handoutMasterIdLst>
  <p:sldIdLst>
    <p:sldId id="350" r:id="rId5"/>
    <p:sldId id="354" r:id="rId6"/>
    <p:sldId id="355" r:id="rId7"/>
    <p:sldId id="359" r:id="rId8"/>
    <p:sldId id="356" r:id="rId9"/>
    <p:sldId id="357" r:id="rId10"/>
    <p:sldId id="358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7" r:id="rId28"/>
    <p:sldId id="378" r:id="rId29"/>
    <p:sldId id="376" r:id="rId30"/>
    <p:sldId id="379" r:id="rId31"/>
    <p:sldId id="380" r:id="rId32"/>
    <p:sldId id="382" r:id="rId33"/>
    <p:sldId id="381" r:id="rId34"/>
    <p:sldId id="383" r:id="rId35"/>
    <p:sldId id="384" r:id="rId36"/>
    <p:sldId id="385" r:id="rId37"/>
    <p:sldId id="386" r:id="rId38"/>
    <p:sldId id="34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November 26,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GfwbGn" TargetMode="External"/><Relationship Id="rId2" Type="http://schemas.openxmlformats.org/officeDocument/2006/relationships/hyperlink" Target="https://zakialawi02.github.io/mini-project-basic-webgi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akialawi02/mini-project-basic-webgi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it.ly/3GfwbG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gabriel-russo/Leaflet.QgsMeasur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zakialawi02.github.io/mini-project-basic-webgis/webgis.htm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zakialawi02.github.io/mini-project-basic-webgis/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github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kialawi02/intro-webgis" TargetMode="External"/><Relationship Id="rId2" Type="http://schemas.openxmlformats.org/officeDocument/2006/relationships/hyperlink" Target="https://github.com/zakialawi02/mini-project-basic-webgis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2544807"/>
            <a:ext cx="5491571" cy="1514019"/>
          </a:xfrm>
        </p:spPr>
        <p:txBody>
          <a:bodyPr/>
          <a:lstStyle/>
          <a:p>
            <a:r>
              <a:rPr lang="en-US" dirty="0"/>
              <a:t>Mini Project </a:t>
            </a:r>
            <a:r>
              <a:rPr lang="en-US" dirty="0" err="1"/>
              <a:t>WebGIS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 err="1"/>
              <a:t>WebGIS</a:t>
            </a:r>
            <a:r>
              <a:rPr lang="en-US" dirty="0"/>
              <a:t> with leaflet </a:t>
            </a:r>
            <a:r>
              <a:rPr lang="en-US" dirty="0" err="1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B8AB-B754-8F0C-189C-9AC44F13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128400"/>
            <a:ext cx="10942320" cy="501091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52A08C-4E58-79F4-4669-A3C3A4A0F7F3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1663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tidak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apa-apa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sehingga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dapat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langsung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ditetapkan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yaitu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merah</a:t>
            </a:r>
            <a:endParaRPr lang="en-US" sz="1800" kern="1200" dirty="0">
              <a:effectLst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dirty="0"/>
              <a:t>Untuk popup </a:t>
            </a:r>
            <a:r>
              <a:rPr lang="en-US" sz="2000" dirty="0" err="1"/>
              <a:t>tidak</a:t>
            </a:r>
            <a:r>
              <a:rPr lang="en-US" sz="2000" dirty="0"/>
              <a:t> digunakan, </a:t>
            </a:r>
            <a:r>
              <a:rPr lang="en-US" sz="2000" dirty="0" err="1"/>
              <a:t>jika</a:t>
            </a:r>
            <a:r>
              <a:rPr lang="en-US" sz="2000" dirty="0"/>
              <a:t> ingin menggunakan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aktifkan</a:t>
            </a:r>
            <a:r>
              <a:rPr lang="en-US" sz="2000" dirty="0"/>
              <a:t> 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onEachFeature</a:t>
            </a:r>
            <a:r>
              <a:rPr lang="en-US" sz="2000" dirty="0"/>
              <a:t>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buat</a:t>
            </a:r>
            <a:r>
              <a:rPr lang="en-US" sz="2000" dirty="0"/>
              <a:t> function-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Jangan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lupa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.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masukkan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ke group layer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atau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secara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global</a:t>
            </a:r>
            <a:endParaRPr lang="id-ID" sz="1400" dirty="0">
              <a:effectLst/>
            </a:endParaRPr>
          </a:p>
          <a:p>
            <a:pPr marL="0" indent="0">
              <a:buNone/>
            </a:pP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9145C0-7B31-315D-220F-025A0E74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458823"/>
            <a:ext cx="6926199" cy="1660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24793-82EB-DFA5-3FB0-A6728C34B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480" y="2945773"/>
            <a:ext cx="3947553" cy="15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9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D7E1B-721B-62C9-4DCF-86C52CD6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099343"/>
            <a:ext cx="10454640" cy="4801553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657D2B8-89CD-C5B1-77BC-6911AFC0552B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5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,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style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/icon </a:t>
            </a:r>
            <a:r>
              <a:rPr lang="en-US" sz="2000" dirty="0" err="1"/>
              <a:t>markernya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3174C-75F7-4933-EF0A-6727AC2F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92165"/>
            <a:ext cx="2049015" cy="2164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DF2C6-59F0-8CBA-C775-02977969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6" y="2120314"/>
            <a:ext cx="5242133" cy="46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8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314960" y="5377175"/>
            <a:ext cx="9794240" cy="962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iconnya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sesuaikan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dengan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jenisnya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dari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deklarasi</a:t>
            </a:r>
            <a:r>
              <a:rPr lang="en-US" sz="1800" dirty="0">
                <a:latin typeface="Franklin Gothic Book" panose="020B0503020102020204" pitchFamily="34" charset="0"/>
              </a:rPr>
              <a:t> style marker </a:t>
            </a:r>
            <a:r>
              <a:rPr lang="en-US" sz="1800" dirty="0" err="1">
                <a:latin typeface="Franklin Gothic Book" panose="020B0503020102020204" pitchFamily="34" charset="0"/>
              </a:rPr>
              <a:t>sebelumnya</a:t>
            </a:r>
            <a:r>
              <a:rPr lang="en-US" sz="1800" dirty="0">
                <a:latin typeface="Franklin Gothic Book" panose="020B0503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Lalu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juga </a:t>
            </a:r>
            <a:r>
              <a:rPr lang="en-US" sz="1800" dirty="0" err="1">
                <a:latin typeface="Franklin Gothic Book" panose="020B0503020102020204" pitchFamily="34" charset="0"/>
              </a:rPr>
              <a:t>fungsi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popupnya</a:t>
            </a:r>
            <a:r>
              <a:rPr lang="en-US" sz="1800" dirty="0">
                <a:latin typeface="Franklin Gothic Book" panose="020B0503020102020204" pitchFamily="34" charset="0"/>
              </a:rPr>
              <a:t>. Karena </a:t>
            </a:r>
            <a:r>
              <a:rPr lang="en-US" sz="1800" dirty="0" err="1">
                <a:latin typeface="Franklin Gothic Book" panose="020B0503020102020204" pitchFamily="34" charset="0"/>
              </a:rPr>
              <a:t>struktur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datanya</a:t>
            </a:r>
            <a:r>
              <a:rPr lang="en-US" sz="1800" dirty="0">
                <a:latin typeface="Franklin Gothic Book" panose="020B0503020102020204" pitchFamily="34" charset="0"/>
              </a:rPr>
              <a:t> sama </a:t>
            </a:r>
            <a:r>
              <a:rPr lang="en-US" sz="1800" dirty="0" err="1">
                <a:latin typeface="Franklin Gothic Book" panose="020B0503020102020204" pitchFamily="34" charset="0"/>
              </a:rPr>
              <a:t>maka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cukup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satu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nama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saja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yaitu</a:t>
            </a:r>
            <a:r>
              <a:rPr lang="en-US" sz="1800" dirty="0">
                <a:latin typeface="Franklin Gothic Book" panose="020B0503020102020204" pitchFamily="34" charset="0"/>
              </a:rPr>
              <a:t> “</a:t>
            </a:r>
            <a:r>
              <a:rPr lang="en-US" sz="1800" dirty="0" err="1">
                <a:latin typeface="Franklin Gothic Book" panose="020B0503020102020204" pitchFamily="34" charset="0"/>
              </a:rPr>
              <a:t>klikMarker</a:t>
            </a:r>
            <a:r>
              <a:rPr lang="en-US" sz="1800" dirty="0">
                <a:latin typeface="Franklin Gothic Book" panose="020B0503020102020204" pitchFamily="34" charset="0"/>
              </a:rPr>
              <a:t>”</a:t>
            </a:r>
            <a:endParaRPr lang="id-ID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18D31-84E6-55CE-17AD-722634A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1" y="1516823"/>
            <a:ext cx="5481599" cy="1833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B44C6-3F8F-F804-4029-23F35FE7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1" y="3399147"/>
            <a:ext cx="5552125" cy="1833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64AAF-5F1A-8AE2-4865-B9ACEEC1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01" y="3424078"/>
            <a:ext cx="5329700" cy="1833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7D721A-E720-A244-A249-85ADA6CBA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401" y="1496926"/>
            <a:ext cx="5552125" cy="18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0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Popup function-</a:t>
            </a:r>
            <a:r>
              <a:rPr lang="en-US" sz="2000" dirty="0" err="1"/>
              <a:t>nya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css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merapikan</a:t>
            </a:r>
            <a:r>
              <a:rPr lang="en-US" sz="2000" dirty="0"/>
              <a:t> style popup-</a:t>
            </a:r>
            <a:r>
              <a:rPr lang="en-US" sz="2000" dirty="0" err="1"/>
              <a:t>nya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3416B-FB48-F8BF-0BE6-EFEE962C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83877"/>
            <a:ext cx="7596115" cy="1532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0E74B-13CD-A029-4F5A-3942F0FC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9" y="4067762"/>
            <a:ext cx="1648931" cy="2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3. Add data marker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EB89F-3E2E-55FD-7C7B-1A40393B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962681"/>
            <a:ext cx="10688320" cy="493263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807DBA-DCAA-9806-EB1E-3025CE642FAB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9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412906"/>
            <a:ext cx="9058275" cy="610863"/>
          </a:xfrm>
        </p:spPr>
        <p:txBody>
          <a:bodyPr>
            <a:normAutofit fontScale="90000"/>
          </a:bodyPr>
          <a:lstStyle/>
          <a:p>
            <a:r>
              <a:rPr lang="en-US" sz="4000" b="0" dirty="0"/>
              <a:t>4. </a:t>
            </a:r>
            <a:r>
              <a:rPr lang="en-US" sz="4000" b="0" dirty="0" err="1"/>
              <a:t>Mengatur</a:t>
            </a:r>
            <a:r>
              <a:rPr lang="en-US" sz="4000" b="0" dirty="0"/>
              <a:t> </a:t>
            </a:r>
            <a:r>
              <a:rPr lang="en-US" sz="4000" b="0" dirty="0" err="1"/>
              <a:t>fungsi</a:t>
            </a:r>
            <a:r>
              <a:rPr lang="en-US" sz="4000" b="0" dirty="0"/>
              <a:t> layer control (show/hide layer)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 </a:t>
            </a:r>
            <a:r>
              <a:rPr lang="en-US" sz="2000" dirty="0" err="1"/>
              <a:t>awal</a:t>
            </a:r>
            <a:r>
              <a:rPr lang="en-US" sz="2000" dirty="0"/>
              <a:t> setup sudah </a:t>
            </a:r>
            <a:r>
              <a:rPr lang="en-US" sz="2000" dirty="0" err="1"/>
              <a:t>sempat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layer control,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isinnya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data-data yang </a:t>
            </a:r>
            <a:r>
              <a:rPr lang="en-US" sz="2000" dirty="0" err="1"/>
              <a:t>barusan</a:t>
            </a:r>
            <a:r>
              <a:rPr lang="en-US" sz="2000" dirty="0"/>
              <a:t> </a:t>
            </a:r>
            <a:r>
              <a:rPr lang="en-US" sz="2000" dirty="0" err="1"/>
              <a:t>ditambahkan</a:t>
            </a:r>
            <a:r>
              <a:rPr lang="en-US" sz="2000" dirty="0"/>
              <a:t> </a:t>
            </a:r>
            <a:r>
              <a:rPr lang="en-US" sz="2000" dirty="0" err="1"/>
              <a:t>tadi</a:t>
            </a:r>
            <a:r>
              <a:rPr lang="en-US" sz="2000" dirty="0"/>
              <a:t>?</a:t>
            </a:r>
          </a:p>
          <a:p>
            <a:pPr marL="0" indent="0">
              <a:buNone/>
            </a:pPr>
            <a:r>
              <a:rPr lang="en-US" sz="2000" dirty="0" err="1"/>
              <a:t>Pastikan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 sudah masuk ke layer group</a:t>
            </a:r>
          </a:p>
          <a:p>
            <a:pPr marL="0" indent="0">
              <a:buNone/>
            </a:pPr>
            <a:r>
              <a:rPr lang="en-US" sz="2000" dirty="0"/>
              <a:t>Jika sudah </a:t>
            </a:r>
            <a:r>
              <a:rPr lang="en-US" sz="2000" dirty="0" err="1"/>
              <a:t>memiliki</a:t>
            </a:r>
            <a:r>
              <a:rPr lang="en-US" sz="2000" dirty="0"/>
              <a:t> layer group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saya</a:t>
            </a:r>
            <a:r>
              <a:rPr lang="en-US" sz="2000" dirty="0"/>
              <a:t> overlay </a:t>
            </a:r>
            <a:r>
              <a:rPr lang="en-US" sz="2000" dirty="0" err="1"/>
              <a:t>datanya</a:t>
            </a:r>
            <a:r>
              <a:rPr lang="en-US" sz="2000" dirty="0"/>
              <a:t> ke control 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09A02-D18E-32E0-E505-931106C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66" y="1152525"/>
            <a:ext cx="1455870" cy="1090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C3000-14E3-2F40-E268-10A79A0D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910190"/>
            <a:ext cx="7602011" cy="1705213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D8178D34-A651-937C-2742-907BBFAF5C32}"/>
              </a:ext>
            </a:extLst>
          </p:cNvPr>
          <p:cNvSpPr/>
          <p:nvPr/>
        </p:nvSpPr>
        <p:spPr>
          <a:xfrm rot="16200000">
            <a:off x="5207000" y="4363159"/>
            <a:ext cx="375920" cy="11379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C40CEE-5A65-A383-0ACC-2AD9B51558EF}"/>
              </a:ext>
            </a:extLst>
          </p:cNvPr>
          <p:cNvSpPr/>
          <p:nvPr/>
        </p:nvSpPr>
        <p:spPr>
          <a:xfrm rot="16200000">
            <a:off x="7051040" y="3717999"/>
            <a:ext cx="375920" cy="24282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7081-CC6A-7236-E0EB-BCE2BEBE5C07}"/>
              </a:ext>
            </a:extLst>
          </p:cNvPr>
          <p:cNvSpPr txBox="1"/>
          <p:nvPr/>
        </p:nvSpPr>
        <p:spPr>
          <a:xfrm>
            <a:off x="4129489" y="5064168"/>
            <a:ext cx="189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Nama layer group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80CFB-E28C-2ACD-3438-67C6553C8B25}"/>
              </a:ext>
            </a:extLst>
          </p:cNvPr>
          <p:cNvSpPr txBox="1"/>
          <p:nvPr/>
        </p:nvSpPr>
        <p:spPr>
          <a:xfrm>
            <a:off x="6660431" y="5064168"/>
            <a:ext cx="200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Teks yang Tampil di control layer</a:t>
            </a:r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E50FE-931E-A1B9-CF63-36FD7DB0F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13" y="4730200"/>
            <a:ext cx="2592344" cy="195055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BD7AB42-22B4-C8E8-1E87-A6CCC91CECD3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5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0F40B-8999-EE83-F0E4-B710AD33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74263"/>
            <a:ext cx="7235097" cy="610863"/>
          </a:xfrm>
        </p:spPr>
        <p:txBody>
          <a:bodyPr/>
          <a:lstStyle/>
          <a:p>
            <a:r>
              <a:rPr lang="en-US" b="0" dirty="0"/>
              <a:t>Hasil Akhir Part I</a:t>
            </a:r>
            <a:endParaRPr lang="id-ID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2D80AF-0F50-65E7-2BB5-3A7FAEB6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" y="1185126"/>
            <a:ext cx="8533223" cy="3932196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58FD932-5718-6F9B-2B3F-51915F08AA69}"/>
              </a:ext>
            </a:extLst>
          </p:cNvPr>
          <p:cNvSpPr txBox="1">
            <a:spLocks/>
          </p:cNvSpPr>
          <p:nvPr/>
        </p:nvSpPr>
        <p:spPr>
          <a:xfrm>
            <a:off x="802639" y="5297805"/>
            <a:ext cx="10534651" cy="3462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Pada </a:t>
            </a:r>
            <a:r>
              <a:rPr lang="en-US" sz="2000" dirty="0" err="1"/>
              <a:t>bahasan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r>
              <a:rPr lang="en-US" sz="2000" dirty="0"/>
              <a:t> menu navbar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fungsikan</a:t>
            </a:r>
            <a:r>
              <a:rPr lang="en-US" sz="2000" dirty="0"/>
              <a:t>…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C242700-E930-C7FE-FEB4-6448C15BE16F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6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256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 menu pada navbar menu dengan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misal</a:t>
            </a:r>
            <a:r>
              <a:rPr lang="en-US" sz="2000" dirty="0"/>
              <a:t> Layer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Lalu hapus control panel pada </a:t>
            </a:r>
            <a:r>
              <a:rPr lang="en-US" sz="2000" dirty="0" err="1"/>
              <a:t>peta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E283D-D63A-CD46-D6F6-9DA0462F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1598890"/>
            <a:ext cx="3543795" cy="57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6C80F-A395-9656-E281-4D3738C7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96" y="2414218"/>
            <a:ext cx="733527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F76EF-69CE-F02D-28FE-F38499BA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64" y="3429000"/>
            <a:ext cx="5344271" cy="5620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071FC8-54CE-1389-5EF0-B11AAA510225}"/>
              </a:ext>
            </a:extLst>
          </p:cNvPr>
          <p:cNvCxnSpPr/>
          <p:nvPr/>
        </p:nvCxnSpPr>
        <p:spPr>
          <a:xfrm>
            <a:off x="5232400" y="3860800"/>
            <a:ext cx="2225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769140-112B-4112-C037-BCF2FFA2D4D5}"/>
              </a:ext>
            </a:extLst>
          </p:cNvPr>
          <p:cNvSpPr txBox="1"/>
          <p:nvPr/>
        </p:nvSpPr>
        <p:spPr>
          <a:xfrm>
            <a:off x="7457440" y="3621721"/>
            <a:ext cx="31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Hapus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dicomment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7093C3-4103-1FC3-5F07-8C398D349A09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41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/>
              <a:t>Brief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seperti ini: </a:t>
            </a:r>
            <a:r>
              <a:rPr lang="en-US" sz="2000" dirty="0">
                <a:hlinkClick r:id="rId2"/>
              </a:rPr>
              <a:t>https://zakialawi02.github.io/mini-project-basic-webgis/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Data-data: </a:t>
            </a:r>
            <a:r>
              <a:rPr lang="en-US" dirty="0">
                <a:hlinkClick r:id="rId3"/>
              </a:rPr>
              <a:t>https://bit.ly/3GfwbGn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Source code: </a:t>
            </a:r>
            <a:r>
              <a:rPr lang="en-US" sz="2400" dirty="0">
                <a:hlinkClick r:id="rId4"/>
              </a:rPr>
              <a:t>https://github.com/zakialawi02/mini-project-basic-webgis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3094754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3F3B738-63C2-A72F-5E15-F872FD83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6" y="2590199"/>
            <a:ext cx="5201447" cy="3480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80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semacam panel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nantinya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checkbox </a:t>
            </a:r>
            <a:r>
              <a:rPr lang="en-US" sz="2000" dirty="0" err="1"/>
              <a:t>dari</a:t>
            </a:r>
            <a:r>
              <a:rPr lang="en-US" sz="2000" dirty="0"/>
              <a:t> data layer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B7C1D-ED83-92B5-CBF6-4B840223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6" y="1671569"/>
            <a:ext cx="4215204" cy="7371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9A3F91-DC7D-5A88-E362-4506FF3D11CA}"/>
              </a:ext>
            </a:extLst>
          </p:cNvPr>
          <p:cNvCxnSpPr/>
          <p:nvPr/>
        </p:nvCxnSpPr>
        <p:spPr>
          <a:xfrm>
            <a:off x="4619625" y="1781175"/>
            <a:ext cx="600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589D41-3D18-42A3-AAC2-2FF3EA63BF20}"/>
              </a:ext>
            </a:extLst>
          </p:cNvPr>
          <p:cNvSpPr txBox="1"/>
          <p:nvPr/>
        </p:nvSpPr>
        <p:spPr>
          <a:xfrm>
            <a:off x="5219700" y="1671569"/>
            <a:ext cx="62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2 class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kondisi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, kondisi </a:t>
            </a:r>
            <a:r>
              <a:rPr lang="en-US" dirty="0" err="1">
                <a:solidFill>
                  <a:schemeClr val="bg1"/>
                </a:solidFill>
              </a:rPr>
              <a:t>awal</a:t>
            </a:r>
            <a:r>
              <a:rPr lang="en-US" dirty="0">
                <a:solidFill>
                  <a:schemeClr val="bg1"/>
                </a:solidFill>
              </a:rPr>
              <a:t> menggunakan class </a:t>
            </a:r>
            <a:r>
              <a:rPr lang="en-US" sz="14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saja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B7B32-AB0D-449E-742F-ABC1674D73BA}"/>
              </a:ext>
            </a:extLst>
          </p:cNvPr>
          <p:cNvSpPr txBox="1"/>
          <p:nvPr/>
        </p:nvSpPr>
        <p:spPr>
          <a:xfrm>
            <a:off x="5767443" y="2289476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panelnya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11659F3-47FB-18C9-4CB9-ADA15990FCFC}"/>
              </a:ext>
            </a:extLst>
          </p:cNvPr>
          <p:cNvSpPr/>
          <p:nvPr/>
        </p:nvSpPr>
        <p:spPr>
          <a:xfrm>
            <a:off x="5362574" y="2630383"/>
            <a:ext cx="542925" cy="24369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3EF0D-BA04-5071-89B0-981B44675B03}"/>
              </a:ext>
            </a:extLst>
          </p:cNvPr>
          <p:cNvSpPr txBox="1"/>
          <p:nvPr/>
        </p:nvSpPr>
        <p:spPr>
          <a:xfrm>
            <a:off x="5905499" y="3465135"/>
            <a:ext cx="6201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mengatur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bentuk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ukuran</a:t>
            </a:r>
            <a:r>
              <a:rPr lang="en-US" dirty="0">
                <a:solidFill>
                  <a:schemeClr val="bg1"/>
                </a:solidFill>
              </a:rPr>
              <a:t>, dan </a:t>
            </a:r>
            <a:r>
              <a:rPr lang="en-US" dirty="0" err="1">
                <a:solidFill>
                  <a:schemeClr val="bg1"/>
                </a:solidFill>
              </a:rPr>
              <a:t>posisi</a:t>
            </a:r>
            <a:r>
              <a:rPr lang="en-US" dirty="0">
                <a:solidFill>
                  <a:schemeClr val="bg1"/>
                </a:solidFill>
              </a:rPr>
              <a:t>. Untuk </a:t>
            </a:r>
            <a:r>
              <a:rPr lang="en-US" dirty="0" err="1">
                <a:solidFill>
                  <a:schemeClr val="bg1"/>
                </a:solidFill>
              </a:rPr>
              <a:t>posisi</a:t>
            </a:r>
            <a:r>
              <a:rPr lang="en-US" dirty="0">
                <a:solidFill>
                  <a:schemeClr val="bg1"/>
                </a:solidFill>
              </a:rPr>
              <a:t> default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berada di </a:t>
            </a:r>
            <a:r>
              <a:rPr lang="en-US" dirty="0" err="1">
                <a:solidFill>
                  <a:schemeClr val="bg1"/>
                </a:solidFill>
              </a:rPr>
              <a:t>sebelah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kiri</a:t>
            </a:r>
            <a:r>
              <a:rPr lang="en-US" dirty="0">
                <a:solidFill>
                  <a:schemeClr val="bg1"/>
                </a:solidFill>
              </a:rPr>
              <a:t> minus (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25BE8A7-C4FF-9586-6575-C580A90D8ABB}"/>
              </a:ext>
            </a:extLst>
          </p:cNvPr>
          <p:cNvSpPr/>
          <p:nvPr/>
        </p:nvSpPr>
        <p:spPr>
          <a:xfrm>
            <a:off x="4898259" y="5254506"/>
            <a:ext cx="542925" cy="6327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05901-91F0-35DC-5F98-90FF28FFCAAD}"/>
              </a:ext>
            </a:extLst>
          </p:cNvPr>
          <p:cNvSpPr txBox="1"/>
          <p:nvPr/>
        </p:nvSpPr>
        <p:spPr>
          <a:xfrm>
            <a:off x="5634036" y="5254506"/>
            <a:ext cx="62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pada class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 </a:t>
            </a:r>
            <a:r>
              <a:rPr lang="en-US" dirty="0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set left=0 (</a:t>
            </a:r>
            <a:r>
              <a:rPr lang="en-US" dirty="0" err="1">
                <a:solidFill>
                  <a:schemeClr val="bg1"/>
                </a:solidFill>
              </a:rPr>
              <a:t>jarak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kiri</a:t>
            </a:r>
            <a:r>
              <a:rPr lang="en-US" dirty="0">
                <a:solidFill>
                  <a:schemeClr val="bg1"/>
                </a:solidFill>
              </a:rPr>
              <a:t> 0)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74F78E-21B4-F382-2C06-0130A2867502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2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3480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semacam panel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nantinya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checkbox </a:t>
            </a:r>
            <a:r>
              <a:rPr lang="en-US" sz="2000" dirty="0" err="1"/>
              <a:t>dari</a:t>
            </a:r>
            <a:r>
              <a:rPr lang="en-US" sz="2000" dirty="0"/>
              <a:t> data layer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B7C1D-ED83-92B5-CBF6-4B840223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6" y="1671569"/>
            <a:ext cx="4215204" cy="7371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9A3F91-DC7D-5A88-E362-4506FF3D11CA}"/>
              </a:ext>
            </a:extLst>
          </p:cNvPr>
          <p:cNvCxnSpPr/>
          <p:nvPr/>
        </p:nvCxnSpPr>
        <p:spPr>
          <a:xfrm>
            <a:off x="4619625" y="1781175"/>
            <a:ext cx="600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5B7B32-AB0D-449E-742F-ABC1674D73BA}"/>
              </a:ext>
            </a:extLst>
          </p:cNvPr>
          <p:cNvSpPr txBox="1"/>
          <p:nvPr/>
        </p:nvSpPr>
        <p:spPr>
          <a:xfrm>
            <a:off x="5786271" y="1571039"/>
            <a:ext cx="6201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panelnya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</a:t>
            </a:r>
            <a:r>
              <a:rPr lang="en-US" b="1" dirty="0">
                <a:solidFill>
                  <a:schemeClr val="bg1"/>
                </a:solidFill>
              </a:rPr>
              <a:t>java script</a:t>
            </a:r>
            <a:r>
              <a:rPr lang="en-US" dirty="0">
                <a:solidFill>
                  <a:schemeClr val="bg1"/>
                </a:solidFill>
              </a:rPr>
              <a:t>.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panel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sembunyi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layer-panel-show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1FB8B-28FE-98CA-B7D3-678844D31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14" y="3282668"/>
            <a:ext cx="5772586" cy="219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048E7-70BE-EC9D-AA4C-9EBD9AB0902B}"/>
              </a:ext>
            </a:extLst>
          </p:cNvPr>
          <p:cNvSpPr txBox="1"/>
          <p:nvPr/>
        </p:nvSpPr>
        <p:spPr>
          <a:xfrm>
            <a:off x="376293" y="3493502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tombol</a:t>
            </a:r>
            <a:r>
              <a:rPr lang="en-US" dirty="0">
                <a:solidFill>
                  <a:schemeClr val="bg1"/>
                </a:solidFill>
              </a:rPr>
              <a:t> menu </a:t>
            </a:r>
            <a:r>
              <a:rPr lang="en-US" dirty="0" err="1">
                <a:solidFill>
                  <a:schemeClr val="bg1"/>
                </a:solidFill>
              </a:rPr>
              <a:t>berikan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C53806-FFD6-DC91-4A78-C4B8B2E4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408" y="4664968"/>
            <a:ext cx="5462857" cy="6999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1BDCC5-B9F4-2A5C-EDF6-448ADBCB3C0D}"/>
              </a:ext>
            </a:extLst>
          </p:cNvPr>
          <p:cNvCxnSpPr/>
          <p:nvPr/>
        </p:nvCxnSpPr>
        <p:spPr>
          <a:xfrm>
            <a:off x="8772525" y="2892742"/>
            <a:ext cx="0" cy="1631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map&#10;&#10;Description automatically generated">
            <a:extLst>
              <a:ext uri="{FF2B5EF4-FFF2-40B4-BE49-F238E27FC236}">
                <a16:creationId xmlns:a16="http://schemas.microsoft.com/office/drawing/2014/main" id="{886CD487-73EF-9736-80F3-1F8024EC8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4250921"/>
            <a:ext cx="4529137" cy="25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0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6286501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Lalu </a:t>
            </a:r>
            <a:r>
              <a:rPr lang="en-US" sz="1800" dirty="0" err="1"/>
              <a:t>ubat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checkbox dan </a:t>
            </a:r>
            <a:r>
              <a:rPr lang="en-US" sz="1800" dirty="0" err="1"/>
              <a:t>radiobox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data layer dan </a:t>
            </a:r>
            <a:r>
              <a:rPr lang="en-US" sz="1800" dirty="0" err="1"/>
              <a:t>basemap</a:t>
            </a:r>
            <a:r>
              <a:rPr lang="en-US" sz="1800" dirty="0"/>
              <a:t>. </a:t>
            </a:r>
          </a:p>
          <a:p>
            <a:pPr marL="0" indent="0" algn="just">
              <a:buNone/>
            </a:pPr>
            <a:r>
              <a:rPr lang="en-US" sz="1800" dirty="0" err="1"/>
              <a:t>Supaya</a:t>
            </a:r>
            <a:r>
              <a:rPr lang="en-US" sz="1800" dirty="0"/>
              <a:t> lebih </a:t>
            </a:r>
            <a:r>
              <a:rPr lang="en-US" sz="1800" dirty="0" err="1"/>
              <a:t>rapi</a:t>
            </a:r>
            <a:r>
              <a:rPr lang="en-US" sz="1800" dirty="0"/>
              <a:t> </a:t>
            </a:r>
            <a:r>
              <a:rPr lang="en-US" sz="1800" dirty="0" err="1"/>
              <a:t>bungkus</a:t>
            </a:r>
            <a:r>
              <a:rPr lang="en-US" sz="1800" dirty="0"/>
              <a:t> seluruh </a:t>
            </a:r>
            <a:r>
              <a:rPr lang="en-US" sz="1800" dirty="0" err="1"/>
              <a:t>elemen</a:t>
            </a:r>
            <a:r>
              <a:rPr lang="en-US" sz="1800" dirty="0"/>
              <a:t> dengan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layer-body</a:t>
            </a:r>
            <a:r>
              <a:rPr lang="en-US" sz="1800" dirty="0"/>
              <a:t> dan </a:t>
            </a:r>
            <a:r>
              <a:rPr lang="en-US" sz="1800" dirty="0" err="1"/>
              <a:t>bungkus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data layer dengan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layer-item</a:t>
            </a:r>
          </a:p>
          <a:p>
            <a:pPr marL="0" indent="0" algn="just">
              <a:buNone/>
            </a:pPr>
            <a:endParaRPr lang="en-US" sz="14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1800" dirty="0"/>
              <a:t>Pada </a:t>
            </a:r>
            <a:r>
              <a:rPr lang="en-US" sz="1800" dirty="0" err="1"/>
              <a:t>setiap</a:t>
            </a:r>
            <a:r>
              <a:rPr lang="en-US" sz="1800" dirty="0"/>
              <a:t> data/ </a:t>
            </a:r>
            <a:r>
              <a:rPr lang="en-US" sz="1800" dirty="0" err="1"/>
              <a:t>elemen</a:t>
            </a:r>
            <a:r>
              <a:rPr lang="en-US" sz="1800" dirty="0"/>
              <a:t> checkbox dan radio button  </a:t>
            </a:r>
            <a:r>
              <a:rPr lang="en-US" sz="1800" dirty="0" err="1"/>
              <a:t>berikan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800" dirty="0"/>
              <a:t>dan </a:t>
            </a:r>
            <a:r>
              <a:rPr lang="en-US" sz="1800" dirty="0" err="1"/>
              <a:t>atribut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name=“</a:t>
            </a:r>
            <a:r>
              <a:rPr lang="en-US" sz="16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basemap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” </a:t>
            </a:r>
            <a:r>
              <a:rPr lang="en-US" sz="1800" dirty="0" err="1"/>
              <a:t>untuk</a:t>
            </a:r>
            <a:r>
              <a:rPr lang="en-US" sz="1800" dirty="0"/>
              <a:t> radio button </a:t>
            </a:r>
            <a:r>
              <a:rPr lang="en-US" sz="1800" dirty="0" err="1"/>
              <a:t>basemap</a:t>
            </a:r>
            <a:r>
              <a:rPr lang="en-US" sz="1800" dirty="0"/>
              <a:t>. Lalu pada </a:t>
            </a:r>
            <a:r>
              <a:rPr lang="en-US" sz="1800" dirty="0" err="1"/>
              <a:t>radiobox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basemap</a:t>
            </a:r>
            <a:r>
              <a:rPr lang="en-US" sz="1800" dirty="0"/>
              <a:t> </a:t>
            </a:r>
            <a:r>
              <a:rPr lang="en-US" sz="1800" dirty="0" err="1"/>
              <a:t>berikan</a:t>
            </a:r>
            <a:r>
              <a:rPr lang="en-US" sz="1800" dirty="0"/>
              <a:t> </a:t>
            </a:r>
            <a:r>
              <a:rPr lang="en-US" sz="1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value </a:t>
            </a:r>
            <a:r>
              <a:rPr lang="en-US" sz="1800" dirty="0" err="1"/>
              <a:t>sesuai</a:t>
            </a:r>
            <a:r>
              <a:rPr lang="en-US" sz="1800" dirty="0"/>
              <a:t> variable </a:t>
            </a:r>
            <a:r>
              <a:rPr lang="en-US" sz="1800" dirty="0" err="1"/>
              <a:t>basemap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acuan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Ketika </a:t>
            </a:r>
            <a:r>
              <a:rPr lang="en-US" sz="1800" dirty="0" err="1"/>
              <a:t>dipanggil</a:t>
            </a:r>
            <a:r>
              <a:rPr lang="en-US" sz="1800" dirty="0"/>
              <a:t> di </a:t>
            </a:r>
            <a:r>
              <a:rPr lang="en-US" sz="1800" dirty="0" err="1"/>
              <a:t>javascript</a:t>
            </a:r>
            <a:r>
              <a:rPr lang="en-US" sz="1800" dirty="0"/>
              <a:t>.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7600784" y="888992"/>
            <a:ext cx="4457866" cy="5969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316F411-F60C-DFA8-4019-7ED8E4FAEDE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5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230142" y="1010879"/>
            <a:ext cx="4240627" cy="56781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34A51D-036A-84BA-32B0-60CCA6FDF869}"/>
              </a:ext>
            </a:extLst>
          </p:cNvPr>
          <p:cNvGrpSpPr/>
          <p:nvPr/>
        </p:nvGrpSpPr>
        <p:grpSpPr>
          <a:xfrm>
            <a:off x="4577983" y="1306003"/>
            <a:ext cx="4589244" cy="5551997"/>
            <a:chOff x="4577983" y="1306003"/>
            <a:chExt cx="4589244" cy="5551997"/>
          </a:xfrm>
        </p:grpSpPr>
        <p:pic>
          <p:nvPicPr>
            <p:cNvPr id="4" name="Picture 3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88CFCDE4-BA9E-FF59-A572-CF8D801AC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6" t="6054" r="7286" b="5942"/>
            <a:stretch/>
          </p:blipFill>
          <p:spPr>
            <a:xfrm>
              <a:off x="4577983" y="1306003"/>
              <a:ext cx="4476750" cy="5551997"/>
            </a:xfrm>
            <a:prstGeom prst="rect">
              <a:avLst/>
            </a:prstGeom>
          </p:spPr>
        </p:pic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15FC97CF-0FBD-1CCE-E9A4-72D05A54D468}"/>
                </a:ext>
              </a:extLst>
            </p:cNvPr>
            <p:cNvSpPr/>
            <p:nvPr/>
          </p:nvSpPr>
          <p:spPr>
            <a:xfrm>
              <a:off x="6294120" y="1640840"/>
              <a:ext cx="116840" cy="65024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46DE9D-9FC7-BDEC-64E4-10473FDB81E1}"/>
                </a:ext>
              </a:extLst>
            </p:cNvPr>
            <p:cNvSpPr txBox="1"/>
            <p:nvPr/>
          </p:nvSpPr>
          <p:spPr>
            <a:xfrm>
              <a:off x="6410960" y="1750516"/>
              <a:ext cx="27562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Jika checkbox </a:t>
              </a:r>
              <a:r>
                <a:rPr lang="en-US" sz="1100" dirty="0" err="1"/>
                <a:t>kondisinya</a:t>
              </a:r>
              <a:r>
                <a:rPr lang="en-US" sz="1100" dirty="0"/>
                <a:t> checked </a:t>
              </a:r>
              <a:r>
                <a:rPr lang="en-US" sz="1100" dirty="0" err="1"/>
                <a:t>maka</a:t>
              </a:r>
              <a:r>
                <a:rPr lang="en-US" sz="1100" dirty="0"/>
                <a:t> add layer, </a:t>
              </a:r>
              <a:r>
                <a:rPr lang="en-US" sz="1100" dirty="0" err="1"/>
                <a:t>jika</a:t>
              </a:r>
              <a:r>
                <a:rPr lang="en-US" sz="1100" dirty="0"/>
                <a:t> </a:t>
              </a:r>
              <a:r>
                <a:rPr lang="en-US" sz="1100" dirty="0" err="1"/>
                <a:t>tidak</a:t>
              </a:r>
              <a:r>
                <a:rPr lang="en-US" sz="1100" dirty="0"/>
                <a:t> </a:t>
              </a:r>
              <a:r>
                <a:rPr lang="en-US" sz="1100" dirty="0" err="1"/>
                <a:t>maka</a:t>
              </a:r>
              <a:r>
                <a:rPr lang="en-US" sz="1100" dirty="0"/>
                <a:t> remove layer</a:t>
              </a:r>
              <a:endParaRPr lang="id-ID" sz="11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3E96F7-6EF3-957D-88CD-030E45D69D7B}"/>
              </a:ext>
            </a:extLst>
          </p:cNvPr>
          <p:cNvCxnSpPr/>
          <p:nvPr/>
        </p:nvCxnSpPr>
        <p:spPr>
          <a:xfrm>
            <a:off x="8782050" y="1581150"/>
            <a:ext cx="4495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01E898-0886-F9BB-C060-EF6550CA80E4}"/>
              </a:ext>
            </a:extLst>
          </p:cNvPr>
          <p:cNvSpPr txBox="1"/>
          <p:nvPr/>
        </p:nvSpPr>
        <p:spPr>
          <a:xfrm>
            <a:off x="9284067" y="1319628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Jika </a:t>
            </a:r>
            <a:r>
              <a:rPr lang="en-US" sz="1200" dirty="0" err="1">
                <a:solidFill>
                  <a:srgbClr val="FF0000"/>
                </a:solidFill>
              </a:rPr>
              <a:t>ada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berubahan</a:t>
            </a:r>
            <a:r>
              <a:rPr lang="en-US" sz="1200" dirty="0">
                <a:solidFill>
                  <a:srgbClr val="FF0000"/>
                </a:solidFill>
              </a:rPr>
              <a:t> input pada </a:t>
            </a:r>
            <a:r>
              <a:rPr lang="en-US" sz="1200" dirty="0" err="1">
                <a:solidFill>
                  <a:srgbClr val="FF0000"/>
                </a:solidFill>
              </a:rPr>
              <a:t>elemen</a:t>
            </a:r>
            <a:r>
              <a:rPr lang="en-US" sz="1200" dirty="0">
                <a:solidFill>
                  <a:srgbClr val="FF0000"/>
                </a:solidFill>
              </a:rPr>
              <a:t> pada id </a:t>
            </a:r>
            <a:r>
              <a:rPr lang="en-US" sz="1200" dirty="0" err="1">
                <a:solidFill>
                  <a:srgbClr val="FF0000"/>
                </a:solidFill>
              </a:rPr>
              <a:t>tersebut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 err="1">
                <a:solidFill>
                  <a:srgbClr val="FF0000"/>
                </a:solidFill>
              </a:rPr>
              <a:t>maka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jalankan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kode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dibawahnya</a:t>
            </a:r>
            <a:endParaRPr lang="id-ID" sz="1200" dirty="0">
              <a:solidFill>
                <a:srgbClr val="FF0000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B6E1AA-4FF3-3742-6909-19ABA8C27204}"/>
              </a:ext>
            </a:extLst>
          </p:cNvPr>
          <p:cNvSpPr txBox="1">
            <a:spLocks/>
          </p:cNvSpPr>
          <p:nvPr/>
        </p:nvSpPr>
        <p:spPr>
          <a:xfrm>
            <a:off x="4570831" y="798295"/>
            <a:ext cx="6286501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javascript</a:t>
            </a:r>
            <a:r>
              <a:rPr lang="en-US" sz="1600" dirty="0"/>
              <a:t> ini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menambahkan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pada </a:t>
            </a:r>
            <a:r>
              <a:rPr lang="en-US" sz="1600" dirty="0" err="1"/>
              <a:t>peta</a:t>
            </a:r>
            <a:r>
              <a:rPr lang="en-US" sz="1600" dirty="0"/>
              <a:t> </a:t>
            </a:r>
            <a:r>
              <a:rPr lang="en-US" sz="1600" dirty="0" err="1"/>
              <a:t>leafletnya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926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BDE74A7-184D-C3CE-4D26-ACCF2F49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t="6111" r="8303" b="6111"/>
          <a:stretch/>
        </p:blipFill>
        <p:spPr>
          <a:xfrm>
            <a:off x="230142" y="1010879"/>
            <a:ext cx="4240627" cy="56781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8903B9-CE88-190C-40B9-EC30C95DD502}"/>
              </a:ext>
            </a:extLst>
          </p:cNvPr>
          <p:cNvGrpSpPr/>
          <p:nvPr/>
        </p:nvGrpSpPr>
        <p:grpSpPr>
          <a:xfrm>
            <a:off x="4518563" y="1746653"/>
            <a:ext cx="7193359" cy="4220568"/>
            <a:chOff x="4518563" y="851303"/>
            <a:chExt cx="7193359" cy="4220568"/>
          </a:xfrm>
        </p:grpSpPr>
        <p:pic>
          <p:nvPicPr>
            <p:cNvPr id="5" name="Picture 4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94FAE426-67A4-506E-2A97-EE7B90D80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92" t="11667" r="7763" b="12639"/>
            <a:stretch/>
          </p:blipFill>
          <p:spPr>
            <a:xfrm>
              <a:off x="4518563" y="1566672"/>
              <a:ext cx="5704792" cy="35051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01E898-0886-F9BB-C060-EF6550CA80E4}"/>
                </a:ext>
              </a:extLst>
            </p:cNvPr>
            <p:cNvSpPr txBox="1"/>
            <p:nvPr/>
          </p:nvSpPr>
          <p:spPr>
            <a:xfrm>
              <a:off x="8873472" y="851303"/>
              <a:ext cx="2838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Jika </a:t>
              </a:r>
              <a:r>
                <a:rPr lang="en-US" sz="1200" dirty="0" err="1">
                  <a:solidFill>
                    <a:srgbClr val="FF0000"/>
                  </a:solidFill>
                </a:rPr>
                <a:t>ada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berubahan</a:t>
              </a:r>
              <a:r>
                <a:rPr lang="en-US" sz="1200" dirty="0">
                  <a:solidFill>
                    <a:srgbClr val="FF0000"/>
                  </a:solidFill>
                </a:rPr>
                <a:t> input pada input dengan </a:t>
              </a:r>
              <a:r>
                <a:rPr lang="en-US" sz="1200" dirty="0" err="1">
                  <a:solidFill>
                    <a:srgbClr val="FF0000"/>
                  </a:solidFill>
                </a:rPr>
                <a:t>atribut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100" dirty="0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name=“</a:t>
              </a:r>
              <a:r>
                <a:rPr lang="en-US" sz="1100" dirty="0" err="1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basemap</a:t>
              </a:r>
              <a:r>
                <a:rPr lang="en-US" sz="1100" dirty="0">
                  <a:solidFill>
                    <a:srgbClr val="FF000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” </a:t>
              </a:r>
              <a:r>
                <a:rPr lang="en-US" sz="1200" dirty="0" err="1">
                  <a:solidFill>
                    <a:srgbClr val="FF0000"/>
                  </a:solidFill>
                </a:rPr>
                <a:t>maka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jalankan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kode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dibawahnya</a:t>
              </a:r>
              <a:r>
                <a:rPr lang="en-US" sz="1200" dirty="0">
                  <a:solidFill>
                    <a:srgbClr val="FF0000"/>
                  </a:solidFill>
                </a:rPr>
                <a:t>.</a:t>
              </a:r>
              <a:endParaRPr lang="id-ID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B1D6AAC9-EC77-3252-FC41-5E65E53E8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5308" y="1497634"/>
              <a:ext cx="789033" cy="43479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DC68B6B-18CC-591B-C2A2-A434AFE52E73}"/>
              </a:ext>
            </a:extLst>
          </p:cNvPr>
          <p:cNvSpPr txBox="1">
            <a:spLocks/>
          </p:cNvSpPr>
          <p:nvPr/>
        </p:nvSpPr>
        <p:spPr>
          <a:xfrm>
            <a:off x="4570832" y="1017370"/>
            <a:ext cx="6535318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javascript</a:t>
            </a:r>
            <a:r>
              <a:rPr lang="en-US" sz="1600" dirty="0"/>
              <a:t> ini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menambahkan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pada </a:t>
            </a:r>
            <a:r>
              <a:rPr lang="en-US" sz="1600" dirty="0" err="1"/>
              <a:t>peta</a:t>
            </a:r>
            <a:r>
              <a:rPr lang="en-US" sz="1600" dirty="0"/>
              <a:t> </a:t>
            </a:r>
            <a:r>
              <a:rPr lang="en-US" sz="1600" dirty="0" err="1"/>
              <a:t>leafletnya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065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Layer panel custom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080C6C6-5AB8-F211-2101-D2BB31D5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8" y="1297304"/>
            <a:ext cx="8450762" cy="476059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8DABCA6-8E9B-E9CA-1A05-2A2FEE486BAA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3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5. Add scale bar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6286501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Tambahkan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berikut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deklarasi</a:t>
            </a:r>
            <a:r>
              <a:rPr lang="en-US" sz="1800" dirty="0"/>
              <a:t> map view.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469CC-E5C8-B9B3-9726-039B6E76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14475"/>
            <a:ext cx="3296110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7ABC-0AA2-0C46-F06E-171F475F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39" y="4903237"/>
            <a:ext cx="2667372" cy="1676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A344A-B75E-90A7-9521-F1AE0510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9" y="2062021"/>
            <a:ext cx="6735115" cy="20291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C2B601-B311-2DC3-90AD-E5F031E879DE}"/>
              </a:ext>
            </a:extLst>
          </p:cNvPr>
          <p:cNvSpPr/>
          <p:nvPr/>
        </p:nvSpPr>
        <p:spPr>
          <a:xfrm>
            <a:off x="1571625" y="3733800"/>
            <a:ext cx="3457575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681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sama seperti </a:t>
            </a:r>
            <a:r>
              <a:rPr lang="en-US" sz="1800" dirty="0" err="1"/>
              <a:t>membuat</a:t>
            </a:r>
            <a:r>
              <a:rPr lang="en-US" sz="1800" dirty="0"/>
              <a:t> layer panel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6A07A-9868-32BA-1D7C-761191ED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0259"/>
            <a:ext cx="3924300" cy="2885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5767221" y="1876371"/>
            <a:ext cx="63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java script.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6C2E8-8352-A7D9-8A50-D6F05BB3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940230"/>
            <a:ext cx="3743326" cy="10980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4FC608-ABEB-B5DA-7C6A-12D20207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212" y="3605438"/>
            <a:ext cx="4219575" cy="14469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72B97D-74EA-49D2-5CB6-7FF651CC4A78}"/>
              </a:ext>
            </a:extLst>
          </p:cNvPr>
          <p:cNvSpPr txBox="1"/>
          <p:nvPr/>
        </p:nvSpPr>
        <p:spPr>
          <a:xfrm>
            <a:off x="5062372" y="5182129"/>
            <a:ext cx="63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Modal-content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membungkus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modal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5E4AC7C-A633-42BB-BDA3-08F289D1BA43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18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sama seperti </a:t>
            </a:r>
            <a:r>
              <a:rPr lang="en-US" sz="1800" dirty="0" err="1"/>
              <a:t>membuat</a:t>
            </a:r>
            <a:r>
              <a:rPr lang="en-US" sz="1800" dirty="0"/>
              <a:t> layer panel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CC83-300A-BB66-4EC4-C04D3BC8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876371"/>
            <a:ext cx="2876551" cy="63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5767221" y="1876371"/>
            <a:ext cx="63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di handle dengan </a:t>
            </a:r>
            <a:r>
              <a:rPr lang="en-US" b="1" dirty="0" err="1">
                <a:solidFill>
                  <a:schemeClr val="bg1"/>
                </a:solidFill>
              </a:rPr>
              <a:t>javascript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Yang mana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menu layer di klik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Logika-nya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hapuskan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sz="18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show-modal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CE710-0524-A109-60FD-273B7303A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60" y="3019550"/>
            <a:ext cx="4222236" cy="193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18D392-13D4-6C1A-3F7E-459509822113}"/>
              </a:ext>
            </a:extLst>
          </p:cNvPr>
          <p:cNvSpPr txBox="1"/>
          <p:nvPr/>
        </p:nvSpPr>
        <p:spPr>
          <a:xfrm>
            <a:off x="604670" y="3167062"/>
            <a:ext cx="62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tombol</a:t>
            </a:r>
            <a:r>
              <a:rPr lang="en-US" dirty="0">
                <a:solidFill>
                  <a:schemeClr val="bg1"/>
                </a:solidFill>
              </a:rPr>
              <a:t> menu </a:t>
            </a:r>
            <a:r>
              <a:rPr lang="en-US" dirty="0" err="1">
                <a:solidFill>
                  <a:schemeClr val="bg1"/>
                </a:solidFill>
              </a:rPr>
              <a:t>berikan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0D599-E9E2-0723-6DF4-734DA14FA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66" y="4644921"/>
            <a:ext cx="4515480" cy="8002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F30D14-6CF7-A876-6C04-61B9CF21BA20}"/>
              </a:ext>
            </a:extLst>
          </p:cNvPr>
          <p:cNvCxnSpPr>
            <a:stCxn id="12" idx="2"/>
          </p:cNvCxnSpPr>
          <p:nvPr/>
        </p:nvCxnSpPr>
        <p:spPr>
          <a:xfrm flipH="1">
            <a:off x="8848725" y="3076700"/>
            <a:ext cx="68973" cy="1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6363673-AEE6-6755-3F1F-973DA4FB5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53" y="4580863"/>
            <a:ext cx="5444909" cy="1653787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7EC396-0864-D6A6-5802-EFB3CECD54D5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20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752731-D46E-24C2-B7C7-398AE311851A}"/>
              </a:ext>
            </a:extLst>
          </p:cNvPr>
          <p:cNvSpPr txBox="1"/>
          <p:nvPr/>
        </p:nvSpPr>
        <p:spPr>
          <a:xfrm>
            <a:off x="7514807" y="2616644"/>
            <a:ext cx="508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handle </a:t>
            </a:r>
            <a:r>
              <a:rPr lang="en-US" dirty="0" err="1">
                <a:solidFill>
                  <a:schemeClr val="bg1"/>
                </a:solidFill>
              </a:rPr>
              <a:t>menutup</a:t>
            </a:r>
            <a:r>
              <a:rPr lang="en-US" dirty="0">
                <a:solidFill>
                  <a:schemeClr val="bg1"/>
                </a:solidFill>
              </a:rPr>
              <a:t> modal box,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Jika yang di-interact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id </a:t>
            </a:r>
            <a:r>
              <a:rPr lang="en-US" sz="1600" dirty="0" err="1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closeModalBtn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hapus </a:t>
            </a:r>
            <a:r>
              <a:rPr lang="en-US" sz="1600" dirty="0">
                <a:solidFill>
                  <a:schemeClr val="bg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class show-modal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604671" y="2754611"/>
            <a:ext cx="63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Lalu </a:t>
            </a:r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button close 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menutup</a:t>
            </a:r>
            <a:r>
              <a:rPr lang="en-US" dirty="0">
                <a:solidFill>
                  <a:schemeClr val="bg1"/>
                </a:solidFill>
              </a:rPr>
              <a:t> modal box-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6C2E8-8352-A7D9-8A50-D6F05BB3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518602"/>
            <a:ext cx="3743326" cy="109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9C7479-C479-3A4C-857A-51B8CB98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3" y="3262657"/>
            <a:ext cx="5173630" cy="1079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0F1C3-55B6-6AAE-7046-D18E118B6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33" y="4607475"/>
            <a:ext cx="2593098" cy="1463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9E1ABE-7DFD-76B4-F6F1-6699DBA51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508" y="3034509"/>
            <a:ext cx="4162759" cy="638511"/>
          </a:xfrm>
          <a:prstGeom prst="rect">
            <a:avLst/>
          </a:prstGeom>
        </p:spPr>
      </p:pic>
      <p:pic>
        <p:nvPicPr>
          <p:cNvPr id="18" name="Picture 17" descr="A screenshot of a map&#10;&#10;Description automatically generated">
            <a:extLst>
              <a:ext uri="{FF2B5EF4-FFF2-40B4-BE49-F238E27FC236}">
                <a16:creationId xmlns:a16="http://schemas.microsoft.com/office/drawing/2014/main" id="{572271FC-CA5F-16CE-76B4-5E27D72B5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29" y="4382826"/>
            <a:ext cx="4354129" cy="245282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4478AE8-268C-301B-6A65-128527E14DB8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29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18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Data-data: </a:t>
            </a:r>
            <a:r>
              <a:rPr lang="en-US" dirty="0">
                <a:hlinkClick r:id="rId2"/>
              </a:rPr>
              <a:t>https://bit.ly/3GfwbGn</a:t>
            </a:r>
            <a:endParaRPr lang="en-US" dirty="0"/>
          </a:p>
          <a:p>
            <a:pPr marL="0" indent="0">
              <a:buNone/>
            </a:pPr>
            <a:r>
              <a:rPr lang="en-US" sz="2000" b="1" dirty="0"/>
              <a:t>! Disclaimer : </a:t>
            </a:r>
            <a:r>
              <a:rPr lang="en-US" sz="2000" b="1" dirty="0" err="1"/>
              <a:t>semua</a:t>
            </a:r>
            <a:r>
              <a:rPr lang="en-US" sz="2000" b="1" dirty="0"/>
              <a:t> data </a:t>
            </a:r>
            <a:r>
              <a:rPr lang="en-US" sz="2000" b="1" dirty="0" err="1"/>
              <a:t>hanya</a:t>
            </a:r>
            <a:r>
              <a:rPr lang="en-US" sz="2000" b="1" dirty="0"/>
              <a:t> dummy, </a:t>
            </a:r>
            <a:r>
              <a:rPr lang="en-US" sz="2000" b="1" dirty="0" err="1"/>
              <a:t>tidak</a:t>
            </a:r>
            <a:r>
              <a:rPr lang="en-US" sz="2000" b="1" dirty="0"/>
              <a:t> menyatakan </a:t>
            </a:r>
            <a:r>
              <a:rPr lang="en-US" sz="2000" b="1" dirty="0" err="1"/>
              <a:t>keadaan</a:t>
            </a:r>
            <a:r>
              <a:rPr lang="en-US" sz="2000" b="1" dirty="0"/>
              <a:t> </a:t>
            </a:r>
            <a:r>
              <a:rPr lang="en-US" sz="2000" b="1" dirty="0" err="1"/>
              <a:t>sebenarnya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akurat</a:t>
            </a:r>
            <a:endParaRPr lang="id-ID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73244-828D-DFDF-4333-CD5A9B9E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302376"/>
            <a:ext cx="4966356" cy="3934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88F01-8757-69D7-23D2-5B698D37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27" y="2287653"/>
            <a:ext cx="4891564" cy="1876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F320F-BB3A-9A25-1708-564A1124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027" y="4211401"/>
            <a:ext cx="3739040" cy="2244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C8109-7CD6-4255-33B9-358E6A11C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627" y="4297432"/>
            <a:ext cx="1648043" cy="16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66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modal info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3917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sama seperti </a:t>
            </a:r>
            <a:r>
              <a:rPr lang="en-US" sz="1800" dirty="0" err="1"/>
              <a:t>membuat</a:t>
            </a:r>
            <a:r>
              <a:rPr lang="en-US" sz="1800" dirty="0"/>
              <a:t> layer panel </a:t>
            </a:r>
            <a:r>
              <a:rPr lang="en-US" sz="1800" dirty="0" err="1"/>
              <a:t>tadi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nantinya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text/lainnya.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0982E-0556-5089-1524-B33A5675D1B3}"/>
              </a:ext>
            </a:extLst>
          </p:cNvPr>
          <p:cNvSpPr txBox="1"/>
          <p:nvPr/>
        </p:nvSpPr>
        <p:spPr>
          <a:xfrm>
            <a:off x="604671" y="3177659"/>
            <a:ext cx="63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Lalu </a:t>
            </a:r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content/</a:t>
            </a:r>
            <a:r>
              <a:rPr lang="en-US" dirty="0" err="1">
                <a:solidFill>
                  <a:schemeClr val="bg1"/>
                </a:solidFill>
              </a:rPr>
              <a:t>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6C2E8-8352-A7D9-8A50-D6F05BB3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876371"/>
            <a:ext cx="3743326" cy="1098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8EBC0-0ABD-5536-E3A7-6A8826C4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568352"/>
            <a:ext cx="7916120" cy="202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627649-48DD-4B44-C690-6D5C5A74FD74}"/>
              </a:ext>
            </a:extLst>
          </p:cNvPr>
          <p:cNvSpPr txBox="1"/>
          <p:nvPr/>
        </p:nvSpPr>
        <p:spPr>
          <a:xfrm>
            <a:off x="8616373" y="3362325"/>
            <a:ext cx="38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Jangan </a:t>
            </a:r>
            <a:r>
              <a:rPr lang="en-US" dirty="0" err="1">
                <a:solidFill>
                  <a:schemeClr val="bg1"/>
                </a:solidFill>
              </a:rPr>
              <a:t>lupa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diperlukan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9F39A1-21FA-F7A6-6DA5-A4DEF72E1DFB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30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1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Measure Tool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6203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Ini merupakan </a:t>
            </a:r>
            <a:r>
              <a:rPr lang="en-US" sz="1800" dirty="0" err="1"/>
              <a:t>sebuah</a:t>
            </a:r>
            <a:r>
              <a:rPr lang="en-US" sz="1800" dirty="0"/>
              <a:t> library/plugin, </a:t>
            </a:r>
            <a:r>
              <a:rPr lang="en-US" sz="1800" dirty="0" err="1"/>
              <a:t>jadi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setup dan pakai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bermacam-macam</a:t>
            </a:r>
            <a:r>
              <a:rPr lang="en-US" sz="1800" dirty="0"/>
              <a:t>. Silakan </a:t>
            </a:r>
            <a:r>
              <a:rPr lang="en-US" sz="1800" dirty="0" err="1"/>
              <a:t>baca</a:t>
            </a:r>
            <a:r>
              <a:rPr lang="en-US" sz="1800" dirty="0"/>
              <a:t> </a:t>
            </a:r>
            <a:r>
              <a:rPr lang="en-US" sz="1800" dirty="0" err="1"/>
              <a:t>dokumentasinya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Untuk library ini </a:t>
            </a:r>
            <a:r>
              <a:rPr lang="en-US" sz="1800" dirty="0" err="1"/>
              <a:t>diambil</a:t>
            </a:r>
            <a:r>
              <a:rPr lang="en-US" sz="1800" dirty="0"/>
              <a:t> di </a:t>
            </a:r>
            <a:r>
              <a:rPr lang="en-US" sz="1800" dirty="0" err="1"/>
              <a:t>halama</a:t>
            </a:r>
            <a:r>
              <a:rPr lang="en-US" sz="1800" dirty="0"/>
              <a:t> plugin punya leaflet, berikut </a:t>
            </a:r>
            <a:r>
              <a:rPr lang="en-US" sz="1800" dirty="0" err="1"/>
              <a:t>dokumentasinya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https://github.com/gabriel-russo/Leaflet.QgsMeasure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 err="1"/>
              <a:t>Setelah</a:t>
            </a:r>
            <a:r>
              <a:rPr lang="en-US" sz="1800" dirty="0"/>
              <a:t> setup </a:t>
            </a:r>
            <a:r>
              <a:rPr lang="en-US" sz="1800" dirty="0" err="1"/>
              <a:t>librarynya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memanggil</a:t>
            </a:r>
            <a:r>
              <a:rPr lang="en-US" sz="1800" dirty="0"/>
              <a:t>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css</a:t>
            </a:r>
            <a:r>
              <a:rPr lang="en-US" sz="1800" dirty="0"/>
              <a:t> dan </a:t>
            </a:r>
            <a:r>
              <a:rPr lang="en-US" sz="1800" dirty="0" err="1"/>
              <a:t>javascriptnya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 err="1"/>
              <a:t>Kebetulan</a:t>
            </a:r>
            <a:r>
              <a:rPr lang="en-US" sz="1800" dirty="0"/>
              <a:t> library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installasinya</a:t>
            </a:r>
            <a:r>
              <a:rPr lang="en-US" sz="1800" dirty="0"/>
              <a:t> menggunakan </a:t>
            </a:r>
            <a:r>
              <a:rPr lang="en-US" sz="1800" dirty="0" err="1"/>
              <a:t>npm</a:t>
            </a:r>
            <a:r>
              <a:rPr lang="en-US" sz="1800" dirty="0"/>
              <a:t>, </a:t>
            </a:r>
            <a:r>
              <a:rPr lang="en-US" sz="1800" dirty="0" err="1"/>
              <a:t>cara</a:t>
            </a:r>
            <a:r>
              <a:rPr lang="en-US" sz="1800" dirty="0"/>
              <a:t> itu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Cara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cari</a:t>
            </a:r>
            <a:r>
              <a:rPr lang="en-US" sz="1800" dirty="0"/>
              <a:t> manual file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dan copy ke project </a:t>
            </a:r>
            <a:r>
              <a:rPr lang="en-US" sz="1800" dirty="0" err="1"/>
              <a:t>kiat</a:t>
            </a:r>
            <a:r>
              <a:rPr lang="en-US" sz="1800" dirty="0"/>
              <a:t>, </a:t>
            </a:r>
            <a:r>
              <a:rPr lang="en-US" sz="1800" dirty="0" err="1"/>
              <a:t>lalu</a:t>
            </a:r>
            <a:r>
              <a:rPr lang="en-US" sz="1800" dirty="0"/>
              <a:t> </a:t>
            </a:r>
            <a:r>
              <a:rPr lang="en-US" sz="1800" dirty="0" err="1"/>
              <a:t>panggil</a:t>
            </a:r>
            <a:r>
              <a:rPr lang="en-US" sz="1800" dirty="0"/>
              <a:t>. </a:t>
            </a:r>
            <a:r>
              <a:rPr lang="en-US" sz="1800" dirty="0" err="1"/>
              <a:t>Atau</a:t>
            </a:r>
            <a:r>
              <a:rPr lang="en-US" sz="1800" dirty="0"/>
              <a:t> menggunakan </a:t>
            </a:r>
            <a:r>
              <a:rPr lang="en-US" sz="1800" dirty="0" err="1"/>
              <a:t>cdn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4B6D5-6E0D-222B-31BC-FC6E8433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3429000"/>
            <a:ext cx="5172075" cy="703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411CC-299F-1A95-FA96-2AFDF875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732570"/>
            <a:ext cx="7798394" cy="1848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B64E9-D6EE-140C-C0F7-D400AA6DD371}"/>
              </a:ext>
            </a:extLst>
          </p:cNvPr>
          <p:cNvSpPr txBox="1"/>
          <p:nvPr/>
        </p:nvSpPr>
        <p:spPr>
          <a:xfrm>
            <a:off x="8360369" y="5656622"/>
            <a:ext cx="38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CDN</a:t>
            </a:r>
          </a:p>
        </p:txBody>
      </p:sp>
    </p:spTree>
    <p:extLst>
      <p:ext uri="{BB962C8B-B14F-4D97-AF65-F5344CB8AC3E}">
        <p14:creationId xmlns:p14="http://schemas.microsoft.com/office/powerpoint/2010/main" val="411974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6. Add Measure Tool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F9FA639-414F-CD3C-0A72-702D7E43629F}"/>
              </a:ext>
            </a:extLst>
          </p:cNvPr>
          <p:cNvSpPr txBox="1">
            <a:spLocks/>
          </p:cNvSpPr>
          <p:nvPr/>
        </p:nvSpPr>
        <p:spPr>
          <a:xfrm>
            <a:off x="828674" y="1028700"/>
            <a:ext cx="106203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Setelah</a:t>
            </a:r>
            <a:r>
              <a:rPr lang="en-US" sz="1800" dirty="0"/>
              <a:t> library </a:t>
            </a:r>
            <a:r>
              <a:rPr lang="en-US" sz="1800" dirty="0" err="1"/>
              <a:t>disetup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digunakan. </a:t>
            </a:r>
            <a:r>
              <a:rPr lang="en-US" sz="1800" dirty="0" err="1"/>
              <a:t>Ingat</a:t>
            </a:r>
            <a:r>
              <a:rPr lang="en-US" sz="1800" dirty="0"/>
              <a:t> </a:t>
            </a:r>
            <a:r>
              <a:rPr lang="en-US" sz="1800" dirty="0" err="1"/>
              <a:t>baca</a:t>
            </a:r>
            <a:r>
              <a:rPr lang="en-US" sz="1800" dirty="0"/>
              <a:t> </a:t>
            </a:r>
            <a:r>
              <a:rPr lang="en-US" sz="1800" dirty="0" err="1"/>
              <a:t>dokumentasinya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Untuk library ini </a:t>
            </a:r>
            <a:r>
              <a:rPr lang="en-US" sz="1800" dirty="0" err="1"/>
              <a:t>cara</a:t>
            </a:r>
            <a:r>
              <a:rPr lang="en-US" sz="1800" dirty="0"/>
              <a:t> </a:t>
            </a:r>
            <a:r>
              <a:rPr lang="en-US" sz="1800" dirty="0" err="1"/>
              <a:t>pakainya</a:t>
            </a:r>
            <a:r>
              <a:rPr lang="en-US" sz="1800" dirty="0"/>
              <a:t> dengan </a:t>
            </a:r>
            <a:r>
              <a:rPr lang="en-US" sz="1800" dirty="0" err="1"/>
              <a:t>cara</a:t>
            </a:r>
            <a:r>
              <a:rPr lang="en-US" sz="1800" dirty="0"/>
              <a:t> ini.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D2578-3E64-40B2-BAA1-5A7BF891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800065"/>
            <a:ext cx="5838826" cy="2124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F2E83-0379-E642-7573-9811CC2FFAA3}"/>
              </a:ext>
            </a:extLst>
          </p:cNvPr>
          <p:cNvSpPr txBox="1"/>
          <p:nvPr/>
        </p:nvSpPr>
        <p:spPr>
          <a:xfrm>
            <a:off x="6667500" y="3244334"/>
            <a:ext cx="38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Cara 2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dipakai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D1B42-10EA-DEED-5499-92603B780418}"/>
              </a:ext>
            </a:extLst>
          </p:cNvPr>
          <p:cNvSpPr txBox="1"/>
          <p:nvPr/>
        </p:nvSpPr>
        <p:spPr>
          <a:xfrm>
            <a:off x="6667500" y="3924780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Letakkan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deklarasi</a:t>
            </a:r>
            <a:r>
              <a:rPr lang="en-US" dirty="0">
                <a:solidFill>
                  <a:schemeClr val="bg1"/>
                </a:solidFill>
              </a:rPr>
              <a:t> view map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808DB7-1837-BAC0-FA07-AF875B0EF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4425047"/>
            <a:ext cx="5582132" cy="17607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4846AD-7DBC-AEC3-B21C-246E31620A4C}"/>
              </a:ext>
            </a:extLst>
          </p:cNvPr>
          <p:cNvSpPr/>
          <p:nvPr/>
        </p:nvSpPr>
        <p:spPr>
          <a:xfrm>
            <a:off x="7315200" y="5934075"/>
            <a:ext cx="3242559" cy="382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3E1D67-7E98-852D-0547-0B337B892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459" y="4608078"/>
            <a:ext cx="2819331" cy="18949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E73C6BE-1602-0116-4CEA-FCBBB6CD0C10}"/>
              </a:ext>
            </a:extLst>
          </p:cNvPr>
          <p:cNvSpPr/>
          <p:nvPr/>
        </p:nvSpPr>
        <p:spPr>
          <a:xfrm>
            <a:off x="2257459" y="5444054"/>
            <a:ext cx="392949" cy="346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3ED1E31-092F-05FA-1D99-147479C03D8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32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9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498FED-4166-EFB5-BCCF-9E6415BC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88588"/>
            <a:ext cx="4941477" cy="610863"/>
          </a:xfrm>
        </p:spPr>
        <p:txBody>
          <a:bodyPr/>
          <a:lstStyle/>
          <a:p>
            <a:r>
              <a:rPr lang="en-US" dirty="0" err="1"/>
              <a:t>Selesai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97839-FE9B-27E9-C496-C6C5CC38AC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613132-9AAD-5F71-19EC-8012ADA15C4B}"/>
              </a:ext>
            </a:extLst>
          </p:cNvPr>
          <p:cNvSpPr txBox="1">
            <a:spLocks/>
          </p:cNvSpPr>
          <p:nvPr/>
        </p:nvSpPr>
        <p:spPr>
          <a:xfrm>
            <a:off x="866774" y="2179320"/>
            <a:ext cx="10620376" cy="4276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Webgis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diupload</a:t>
            </a:r>
            <a:r>
              <a:rPr lang="en-US" sz="1800" dirty="0"/>
              <a:t> ke server/hosting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diakses</a:t>
            </a:r>
            <a:r>
              <a:rPr lang="en-US" sz="1800" dirty="0"/>
              <a:t> online oleh public.</a:t>
            </a:r>
          </a:p>
          <a:p>
            <a:pPr marL="0" indent="0" algn="just">
              <a:buNone/>
            </a:pPr>
            <a:r>
              <a:rPr lang="en-US" sz="1800" dirty="0"/>
              <a:t>Karena ini web statis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Gunakan github.com </a:t>
            </a:r>
            <a:r>
              <a:rPr lang="en-US" sz="1800" dirty="0" err="1"/>
              <a:t>untuk</a:t>
            </a:r>
            <a:r>
              <a:rPr lang="en-US" sz="1800" dirty="0"/>
              <a:t> hosting gratis.</a:t>
            </a:r>
          </a:p>
        </p:txBody>
      </p:sp>
      <p:pic>
        <p:nvPicPr>
          <p:cNvPr id="8" name="2023-11-26 21-26-36">
            <a:hlinkClick r:id="" action="ppaction://media"/>
            <a:extLst>
              <a:ext uri="{FF2B5EF4-FFF2-40B4-BE49-F238E27FC236}">
                <a16:creationId xmlns:a16="http://schemas.microsoft.com/office/drawing/2014/main" id="{DE3CD4CF-C532-A8DD-B800-5719F4C44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3170" y="2983520"/>
            <a:ext cx="6868611" cy="3863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1E7FB1-595C-5197-629D-898FA020FCE2}"/>
              </a:ext>
            </a:extLst>
          </p:cNvPr>
          <p:cNvSpPr txBox="1"/>
          <p:nvPr/>
        </p:nvSpPr>
        <p:spPr>
          <a:xfrm>
            <a:off x="8277225" y="2863334"/>
            <a:ext cx="3914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Behaviour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webserver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akan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mencari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file index.</a:t>
            </a:r>
          </a:p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Jika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tidak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ditemukan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maka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404 not found.</a:t>
            </a:r>
          </a:p>
          <a:p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Maka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pada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ulr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arahkan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manual ke file yang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dituju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BBE2C-B421-B77F-72D6-6F99607351CA}"/>
              </a:ext>
            </a:extLst>
          </p:cNvPr>
          <p:cNvSpPr txBox="1"/>
          <p:nvPr/>
        </p:nvSpPr>
        <p:spPr>
          <a:xfrm>
            <a:off x="8351111" y="3825239"/>
            <a:ext cx="3914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Misal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url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utama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hlinkClick r:id="rId6"/>
              </a:rPr>
              <a:t>https://zakialawi02.github.io/mini-project-basic-webgis/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dan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ditemukan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file index,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misal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nama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file-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nya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webgis.html</a:t>
            </a:r>
          </a:p>
          <a:p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halaman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tersebut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dapat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diakses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dengan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mengarahkan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url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ke webgis.html</a:t>
            </a:r>
          </a:p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  <a:hlinkClick r:id="rId7"/>
              </a:rPr>
              <a:t>https://zakialawi02.github.io/mini-project-basic-webgis/webgis.html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4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498FED-4166-EFB5-BCCF-9E6415BC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88588"/>
            <a:ext cx="4941477" cy="610863"/>
          </a:xfrm>
        </p:spPr>
        <p:txBody>
          <a:bodyPr/>
          <a:lstStyle/>
          <a:p>
            <a:r>
              <a:rPr lang="en-US" dirty="0" err="1"/>
              <a:t>Selesai</a:t>
            </a:r>
            <a:endParaRPr lang="id-ID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613132-9AAD-5F71-19EC-8012ADA15C4B}"/>
              </a:ext>
            </a:extLst>
          </p:cNvPr>
          <p:cNvSpPr txBox="1">
            <a:spLocks/>
          </p:cNvSpPr>
          <p:nvPr/>
        </p:nvSpPr>
        <p:spPr>
          <a:xfrm>
            <a:off x="885824" y="2152650"/>
            <a:ext cx="10601325" cy="4400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Itu </a:t>
            </a:r>
            <a:r>
              <a:rPr lang="en-US" sz="1800" dirty="0" err="1"/>
              <a:t>tadi</a:t>
            </a:r>
            <a:r>
              <a:rPr lang="en-US" sz="1800" dirty="0"/>
              <a:t> merupakan mini project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mengimplementasikan</a:t>
            </a:r>
            <a:r>
              <a:rPr lang="en-US" sz="1800" dirty="0"/>
              <a:t> </a:t>
            </a:r>
            <a:r>
              <a:rPr lang="en-US" sz="1800" dirty="0" err="1"/>
              <a:t>dasar-dasar</a:t>
            </a:r>
            <a:r>
              <a:rPr lang="en-US" sz="1800" dirty="0"/>
              <a:t> </a:t>
            </a:r>
            <a:r>
              <a:rPr lang="en-US" sz="1800" dirty="0" err="1"/>
              <a:t>webgis</a:t>
            </a:r>
            <a:r>
              <a:rPr lang="en-US" sz="1800" dirty="0"/>
              <a:t> dengan leaflet </a:t>
            </a:r>
            <a:r>
              <a:rPr lang="en-US" sz="1800" dirty="0" err="1"/>
              <a:t>js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Dalam </a:t>
            </a:r>
            <a:r>
              <a:rPr lang="en-US" sz="1800" dirty="0" err="1"/>
              <a:t>pemograman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mencapai</a:t>
            </a:r>
            <a:r>
              <a:rPr lang="en-US" sz="1800" dirty="0"/>
              <a:t> output yang </a:t>
            </a:r>
            <a:r>
              <a:rPr lang="en-US" sz="1800" dirty="0" err="1"/>
              <a:t>diinginkan</a:t>
            </a:r>
            <a:r>
              <a:rPr lang="en-US" sz="1800" dirty="0"/>
              <a:t>, salah </a:t>
            </a:r>
            <a:r>
              <a:rPr lang="en-US" sz="1800" dirty="0" err="1"/>
              <a:t>satunya</a:t>
            </a:r>
            <a:r>
              <a:rPr lang="en-US" sz="1800" dirty="0"/>
              <a:t> yang telah </a:t>
            </a:r>
            <a:r>
              <a:rPr lang="en-US" sz="1800" dirty="0" err="1"/>
              <a:t>dipaparkan</a:t>
            </a:r>
            <a:r>
              <a:rPr lang="en-US" sz="1800" dirty="0"/>
              <a:t> pada </a:t>
            </a:r>
            <a:r>
              <a:rPr lang="en-US" sz="1800" i="1" dirty="0"/>
              <a:t>slide</a:t>
            </a:r>
            <a:r>
              <a:rPr lang="en-US" sz="1800" dirty="0"/>
              <a:t> ini.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tergantung</a:t>
            </a:r>
            <a:r>
              <a:rPr lang="en-US" sz="1800" dirty="0"/>
              <a:t> pada </a:t>
            </a:r>
            <a:r>
              <a:rPr lang="en-US" sz="1800" i="1" dirty="0"/>
              <a:t>case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,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konsep</a:t>
            </a:r>
            <a:r>
              <a:rPr lang="en-US" sz="1800" dirty="0"/>
              <a:t> </a:t>
            </a:r>
            <a:r>
              <a:rPr lang="en-US" sz="1800" dirty="0" err="1"/>
              <a:t>besarnya</a:t>
            </a:r>
            <a:r>
              <a:rPr lang="en-US" sz="1800" dirty="0"/>
              <a:t> </a:t>
            </a:r>
            <a:r>
              <a:rPr lang="en-US" sz="1800" dirty="0" err="1"/>
              <a:t>tetap</a:t>
            </a:r>
            <a:r>
              <a:rPr lang="en-US" sz="1800" dirty="0"/>
              <a:t> sama.</a:t>
            </a:r>
          </a:p>
          <a:p>
            <a:pPr marL="0" indent="0" algn="just">
              <a:buNone/>
            </a:pPr>
            <a:r>
              <a:rPr lang="en-US" sz="1800" dirty="0"/>
              <a:t>Source code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disini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https://github.com/zakialawi02/mini-project-basic-webgis</a:t>
            </a:r>
            <a:r>
              <a:rPr lang="en-US" sz="1800" dirty="0"/>
              <a:t> </a:t>
            </a:r>
          </a:p>
          <a:p>
            <a:pPr marL="0" indent="0" algn="just">
              <a:buNone/>
            </a:pPr>
            <a:r>
              <a:rPr lang="en-US" sz="1800" dirty="0" err="1"/>
              <a:t>Materi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disini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https://github.com/zakialawi02/intro-webgis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Untuk dapat menjadi </a:t>
            </a:r>
            <a:r>
              <a:rPr lang="en-US" sz="1800" dirty="0" err="1"/>
              <a:t>webgis</a:t>
            </a:r>
            <a:r>
              <a:rPr lang="en-US" sz="1800" dirty="0"/>
              <a:t> yang </a:t>
            </a:r>
            <a:r>
              <a:rPr lang="en-US" sz="1800" dirty="0" err="1"/>
              <a:t>interaksi</a:t>
            </a:r>
            <a:r>
              <a:rPr lang="en-US" sz="1800" dirty="0"/>
              <a:t> dan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keinginan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Jangan </a:t>
            </a:r>
            <a:r>
              <a:rPr lang="en-US" sz="1800" dirty="0" err="1"/>
              <a:t>lupaa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mengeksplor</a:t>
            </a:r>
            <a:r>
              <a:rPr lang="en-US" sz="1800" dirty="0"/>
              <a:t> lebih </a:t>
            </a:r>
            <a:r>
              <a:rPr lang="en-US" sz="1800" dirty="0" err="1"/>
              <a:t>jauh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Jika ingin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webgis</a:t>
            </a:r>
            <a:r>
              <a:rPr lang="en-US" sz="1800" dirty="0"/>
              <a:t> yang </a:t>
            </a:r>
            <a:r>
              <a:rPr lang="en-US" sz="1800" dirty="0" err="1"/>
              <a:t>dinamis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dapat </a:t>
            </a:r>
            <a:r>
              <a:rPr lang="en-US" sz="1800" dirty="0" err="1"/>
              <a:t>pelajari</a:t>
            </a:r>
            <a:r>
              <a:rPr lang="en-US" sz="1800" dirty="0"/>
              <a:t> </a:t>
            </a:r>
            <a:r>
              <a:rPr lang="en-US" sz="1800" dirty="0" err="1"/>
              <a:t>databasenya</a:t>
            </a:r>
            <a:r>
              <a:rPr lang="en-US" sz="1800" dirty="0"/>
              <a:t> dan Bahasa </a:t>
            </a:r>
            <a:r>
              <a:rPr lang="en-US" sz="1800" dirty="0" err="1"/>
              <a:t>penguhubungnya</a:t>
            </a:r>
            <a:r>
              <a:rPr lang="en-US" sz="1800" dirty="0"/>
              <a:t> (</a:t>
            </a:r>
            <a:r>
              <a:rPr lang="en-US" sz="1800" dirty="0" err="1"/>
              <a:t>php</a:t>
            </a:r>
            <a:r>
              <a:rPr lang="en-US" sz="1800" dirty="0"/>
              <a:t>/</a:t>
            </a:r>
            <a:r>
              <a:rPr lang="en-US" sz="1800" dirty="0" err="1"/>
              <a:t>javascript</a:t>
            </a:r>
            <a:r>
              <a:rPr lang="en-US" sz="1800" dirty="0"/>
              <a:t>/</a:t>
            </a:r>
            <a:r>
              <a:rPr lang="en-US" sz="1800" dirty="0" err="1"/>
              <a:t>dsb</a:t>
            </a:r>
            <a:r>
              <a:rPr lang="en-US" sz="1800" dirty="0"/>
              <a:t>)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ekosistemnya</a:t>
            </a:r>
            <a:endParaRPr lang="en-US" sz="18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36AA0B-5158-73A5-21FE-BC3557BDE8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9170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14726"/>
            <a:ext cx="4903377" cy="1134164"/>
          </a:xfrm>
        </p:spPr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ity with a network of points&#10;&#10;Description automatically generated with medium confidence">
            <a:extLst>
              <a:ext uri="{FF2B5EF4-FFF2-40B4-BE49-F238E27FC236}">
                <a16:creationId xmlns:a16="http://schemas.microsoft.com/office/drawing/2014/main" id="{F367F1DC-79B4-F0EF-E6AE-F4A221130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6" r="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b="0" dirty="0" err="1"/>
              <a:t>Persiapan</a:t>
            </a:r>
            <a:r>
              <a:rPr lang="en-US" b="0" dirty="0"/>
              <a:t> Data</a:t>
            </a:r>
            <a:endParaRPr lang="id-ID" b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Ubah</a:t>
            </a:r>
            <a:r>
              <a:rPr lang="en-US" sz="1800" dirty="0"/>
              <a:t> (export/convert) data shapefile </a:t>
            </a:r>
            <a:r>
              <a:rPr lang="en-US" sz="1800" dirty="0" err="1"/>
              <a:t>tersebut</a:t>
            </a:r>
            <a:r>
              <a:rPr lang="en-US" sz="1800" dirty="0"/>
              <a:t> ke format </a:t>
            </a:r>
            <a:r>
              <a:rPr lang="en-US" sz="1800" dirty="0" err="1"/>
              <a:t>geojson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Untuk data </a:t>
            </a:r>
            <a:r>
              <a:rPr lang="en-US" sz="1800" dirty="0" err="1"/>
              <a:t>titik</a:t>
            </a:r>
            <a:r>
              <a:rPr lang="en-US" sz="1800" dirty="0"/>
              <a:t> (marker) pada </a:t>
            </a:r>
            <a:r>
              <a:rPr lang="en-US" sz="1800" dirty="0" err="1"/>
              <a:t>kasus</a:t>
            </a:r>
            <a:r>
              <a:rPr lang="en-US" sz="1800" dirty="0"/>
              <a:t> ini </a:t>
            </a:r>
            <a:r>
              <a:rPr lang="en-US" sz="1800" dirty="0" err="1"/>
              <a:t>dilakukan</a:t>
            </a:r>
            <a:r>
              <a:rPr lang="en-US" sz="1800" dirty="0"/>
              <a:t> split </a:t>
            </a:r>
            <a:r>
              <a:rPr lang="en-US" sz="1800" dirty="0" err="1"/>
              <a:t>berdasarkan</a:t>
            </a:r>
            <a:r>
              <a:rPr lang="en-US" sz="1800" dirty="0"/>
              <a:t> field </a:t>
            </a:r>
            <a:r>
              <a:rPr lang="en-US" sz="1800" dirty="0" err="1"/>
              <a:t>jenis</a:t>
            </a:r>
            <a:r>
              <a:rPr lang="en-US" sz="1800" dirty="0"/>
              <a:t>, </a:t>
            </a:r>
            <a:r>
              <a:rPr lang="en-US" sz="1800" dirty="0" err="1"/>
              <a:t>supaya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show/hide layer dapat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jenisnya</a:t>
            </a:r>
            <a:r>
              <a:rPr lang="en-US" sz="1800" dirty="0"/>
              <a:t> </a:t>
            </a:r>
            <a:r>
              <a:rPr lang="en-US" sz="1800" dirty="0" err="1"/>
              <a:t>markernya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Data </a:t>
            </a:r>
            <a:r>
              <a:rPr lang="en-US" sz="1800" dirty="0" err="1"/>
              <a:t>geojson</a:t>
            </a:r>
            <a:r>
              <a:rPr lang="en-US" sz="1800" dirty="0"/>
              <a:t> siap ✔✔</a:t>
            </a:r>
            <a:endParaRPr lang="id-ID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0E494-46B6-65D5-1908-D68CA77E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62024"/>
            <a:ext cx="2600688" cy="233395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B807A0-43A8-F185-E43F-7DFC2297B4CD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2F5D1-A1B8-5D07-E7C5-637D27C0C573}"/>
              </a:ext>
            </a:extLst>
          </p:cNvPr>
          <p:cNvSpPr/>
          <p:nvPr/>
        </p:nvSpPr>
        <p:spPr>
          <a:xfrm>
            <a:off x="6369320" y="2514600"/>
            <a:ext cx="5419725" cy="3181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Lakukan</a:t>
            </a:r>
            <a:r>
              <a:rPr lang="en-US" sz="2000" dirty="0"/>
              <a:t> setup project dan setup leaflet </a:t>
            </a:r>
            <a:r>
              <a:rPr lang="en-US" sz="2000" dirty="0" err="1"/>
              <a:t>hingga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petanya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3B8BC-72A2-8846-81F6-81670DED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00" y="1866732"/>
            <a:ext cx="3400900" cy="24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8E9ED-5C2C-6FAF-5464-89712C289012}"/>
              </a:ext>
            </a:extLst>
          </p:cNvPr>
          <p:cNvSpPr txBox="1"/>
          <p:nvPr/>
        </p:nvSpPr>
        <p:spPr>
          <a:xfrm>
            <a:off x="4234100" y="17203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navbar dapat download </a:t>
            </a:r>
            <a:r>
              <a:rPr lang="en-US" dirty="0" err="1">
                <a:solidFill>
                  <a:schemeClr val="bg1"/>
                </a:solidFill>
              </a:rPr>
              <a:t>disini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id-ID" dirty="0">
                <a:solidFill>
                  <a:schemeClr val="bg1"/>
                </a:solidFill>
              </a:rPr>
              <a:t>https://github.com/zakialawi02/navbar-sederhana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7F602-497C-7985-EF2E-8572CAD8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18" y="2630197"/>
            <a:ext cx="5054531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7AD37-7A89-79EB-425F-2DE59E146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setup leaflet, import </a:t>
            </a: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/>
              <a:t>leafletnya</a:t>
            </a:r>
            <a:r>
              <a:rPr lang="en-US" sz="2000" dirty="0"/>
              <a:t> -&gt;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div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peta</a:t>
            </a:r>
            <a:r>
              <a:rPr lang="en-US" sz="2000" dirty="0"/>
              <a:t> -&gt; setting height </a:t>
            </a:r>
            <a:r>
              <a:rPr lang="en-US" sz="2000" dirty="0" err="1"/>
              <a:t>elemen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-&gt; setting view map-</a:t>
            </a:r>
            <a:r>
              <a:rPr lang="en-US" sz="2000" dirty="0" err="1"/>
              <a:t>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F6CFF-3692-21F9-2D12-DB95FF5C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96195"/>
            <a:ext cx="6096000" cy="2808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EFC3D-D6ED-4CD4-ECA9-6039AD63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2010213"/>
            <a:ext cx="7058777" cy="798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34D5B-8D01-B503-4113-B96D7F58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2" y="2874083"/>
            <a:ext cx="2435084" cy="18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24B9A-9AB2-F47F-AA62-3297A0FF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42" y="3142941"/>
            <a:ext cx="2158858" cy="934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186CF-128E-B93C-0971-0278BEF802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56"/>
          <a:stretch/>
        </p:blipFill>
        <p:spPr>
          <a:xfrm>
            <a:off x="241442" y="4088910"/>
            <a:ext cx="4792353" cy="2730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F4A33-FA90-0DFC-2EA2-59A7CC1DA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94" y="6168390"/>
            <a:ext cx="2559711" cy="6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4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4941477" cy="610863"/>
          </a:xfrm>
        </p:spPr>
        <p:txBody>
          <a:bodyPr/>
          <a:lstStyle/>
          <a:p>
            <a:r>
              <a:rPr lang="en-US" sz="4400" dirty="0"/>
              <a:t>Let's begin..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04C19A-52AC-9231-5EC1-711C25D9A056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Siapkan</a:t>
            </a:r>
            <a:r>
              <a:rPr lang="en-US" sz="2000" dirty="0"/>
              <a:t> data </a:t>
            </a:r>
            <a:r>
              <a:rPr lang="en-US" sz="2000" dirty="0" err="1"/>
              <a:t>nya</a:t>
            </a:r>
            <a:r>
              <a:rPr lang="en-US" sz="2000" dirty="0"/>
              <a:t> seperti </a:t>
            </a:r>
            <a:r>
              <a:rPr lang="en-US" sz="2000" dirty="0" err="1"/>
              <a:t>gambar</a:t>
            </a:r>
            <a:r>
              <a:rPr lang="en-US" sz="2000" dirty="0"/>
              <a:t> dan data </a:t>
            </a:r>
            <a:r>
              <a:rPr lang="en-US" sz="2000" dirty="0" err="1"/>
              <a:t>geojson</a:t>
            </a:r>
            <a:r>
              <a:rPr lang="en-US" sz="2000" dirty="0"/>
              <a:t> ke folder project.</a:t>
            </a:r>
          </a:p>
          <a:p>
            <a:pPr marL="0" indent="0">
              <a:buNone/>
            </a:pPr>
            <a:r>
              <a:rPr lang="en-US" sz="2000" dirty="0"/>
              <a:t>Dalam </a:t>
            </a:r>
            <a:r>
              <a:rPr lang="en-US" sz="2000" dirty="0" err="1"/>
              <a:t>kasus</a:t>
            </a:r>
            <a:r>
              <a:rPr lang="en-US" sz="2000" dirty="0"/>
              <a:t> ini </a:t>
            </a:r>
            <a:r>
              <a:rPr lang="en-US" sz="2000" dirty="0" err="1"/>
              <a:t>geojson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geojson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diletakkan</a:t>
            </a:r>
            <a:r>
              <a:rPr lang="en-US" sz="2000" dirty="0"/>
              <a:t> di assets-&gt;</a:t>
            </a:r>
            <a:r>
              <a:rPr lang="en-US" sz="2000" dirty="0" err="1"/>
              <a:t>img</a:t>
            </a:r>
            <a:endParaRPr lang="id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ADFFF-75D8-5EAE-DA94-86B14706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681" y="1689423"/>
            <a:ext cx="3429479" cy="490606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073AE3-46B5-E541-6203-FAC1F3E03FBF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8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1. </a:t>
            </a:r>
            <a:r>
              <a:rPr lang="en-US" sz="4000" b="0" dirty="0" err="1"/>
              <a:t>Buat</a:t>
            </a:r>
            <a:r>
              <a:rPr lang="en-US" sz="4000" b="0" dirty="0"/>
              <a:t> </a:t>
            </a:r>
            <a:r>
              <a:rPr lang="en-US" sz="4000" b="0" dirty="0" err="1"/>
              <a:t>basemap</a:t>
            </a:r>
            <a:r>
              <a:rPr lang="en-US" sz="4000" b="0" dirty="0"/>
              <a:t> layer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setup leaflet </a:t>
            </a:r>
            <a:r>
              <a:rPr lang="en-US" sz="2000" dirty="0" err="1"/>
              <a:t>berhasil</a:t>
            </a:r>
            <a:r>
              <a:rPr lang="en-US" sz="2000" dirty="0"/>
              <a:t> dan sudah Tampil </a:t>
            </a:r>
            <a:r>
              <a:rPr lang="en-US" sz="2000" dirty="0" err="1"/>
              <a:t>petanya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tahap</a:t>
            </a:r>
            <a:r>
              <a:rPr lang="en-US" sz="2000" dirty="0"/>
              <a:t> </a:t>
            </a:r>
            <a:r>
              <a:rPr lang="en-US" sz="2000" dirty="0" err="1"/>
              <a:t>pertaman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mengatur</a:t>
            </a:r>
            <a:r>
              <a:rPr lang="en-US" sz="2000" dirty="0"/>
              <a:t> </a:t>
            </a:r>
            <a:r>
              <a:rPr lang="en-US" sz="2000" dirty="0" err="1"/>
              <a:t>basemap</a:t>
            </a:r>
            <a:r>
              <a:rPr lang="en-US" sz="2000" dirty="0"/>
              <a:t> layer.</a:t>
            </a:r>
          </a:p>
          <a:p>
            <a:pPr marL="0" indent="0">
              <a:buNone/>
            </a:pP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deklarasi</a:t>
            </a:r>
            <a:r>
              <a:rPr lang="en-US" sz="2000" dirty="0"/>
              <a:t> view </a:t>
            </a:r>
            <a:r>
              <a:rPr lang="en-US" sz="2000" dirty="0" err="1"/>
              <a:t>peta</a:t>
            </a:r>
            <a:r>
              <a:rPr lang="en-US" sz="2000" dirty="0"/>
              <a:t>, </a:t>
            </a:r>
            <a:r>
              <a:rPr lang="en-US" sz="2000" dirty="0" err="1"/>
              <a:t>lanjutkan</a:t>
            </a:r>
            <a:r>
              <a:rPr lang="en-US" sz="2000" dirty="0"/>
              <a:t> dengan </a:t>
            </a:r>
            <a:r>
              <a:rPr lang="en-US" sz="2000" dirty="0" err="1"/>
              <a:t>membuat</a:t>
            </a:r>
            <a:r>
              <a:rPr lang="en-US" sz="2000" dirty="0"/>
              <a:t> control layer dan </a:t>
            </a:r>
            <a:r>
              <a:rPr lang="en-US" sz="2000" dirty="0" err="1"/>
              <a:t>menyiapkan</a:t>
            </a:r>
            <a:r>
              <a:rPr lang="en-US" sz="2000" dirty="0"/>
              <a:t> group </a:t>
            </a:r>
            <a:r>
              <a:rPr lang="en-US" sz="2000" dirty="0" err="1"/>
              <a:t>datanya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C11CC-0B5F-CB61-E1BB-4F19DD9F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2562675"/>
            <a:ext cx="6191250" cy="2679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20CAD-635E-63B5-341B-0F942273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77" y="4313798"/>
            <a:ext cx="6075448" cy="24455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7E29536-EBE6-831C-6354-2C1BD0D2A9ED}"/>
              </a:ext>
            </a:extLst>
          </p:cNvPr>
          <p:cNvSpPr/>
          <p:nvPr/>
        </p:nvSpPr>
        <p:spPr>
          <a:xfrm>
            <a:off x="11772900" y="4391025"/>
            <a:ext cx="419100" cy="476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F929D3-069E-9A71-0009-363839F1A7F6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11487149" y="4010025"/>
            <a:ext cx="347127" cy="450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7DABB-F108-D216-D4D5-DF053B54E486}"/>
              </a:ext>
            </a:extLst>
          </p:cNvPr>
          <p:cNvSpPr txBox="1"/>
          <p:nvPr/>
        </p:nvSpPr>
        <p:spPr>
          <a:xfrm>
            <a:off x="10395033" y="3693593"/>
            <a:ext cx="17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layer control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8116FF2-932F-DEB9-AC1B-2BC856D1131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8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215E-FBA2-4C11-A834-5987F346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9058275" cy="610863"/>
          </a:xfrm>
        </p:spPr>
        <p:txBody>
          <a:bodyPr>
            <a:normAutofit/>
          </a:bodyPr>
          <a:lstStyle/>
          <a:p>
            <a:r>
              <a:rPr lang="en-US" sz="4000" b="0" dirty="0"/>
              <a:t>2. Add data polygon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9FCB14-F820-4C3A-5934-1848B252AF0D}"/>
              </a:ext>
            </a:extLst>
          </p:cNvPr>
          <p:cNvSpPr txBox="1">
            <a:spLocks/>
          </p:cNvSpPr>
          <p:nvPr/>
        </p:nvSpPr>
        <p:spPr>
          <a:xfrm>
            <a:off x="952499" y="1152525"/>
            <a:ext cx="10534651" cy="1529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Untuk </a:t>
            </a:r>
            <a:r>
              <a:rPr lang="en-US" sz="2000" dirty="0" err="1"/>
              <a:t>menambahkan</a:t>
            </a:r>
            <a:r>
              <a:rPr lang="en-US" sz="2000" dirty="0"/>
              <a:t> data </a:t>
            </a:r>
            <a:r>
              <a:rPr lang="en-US" sz="2000" dirty="0" err="1"/>
              <a:t>geojson</a:t>
            </a:r>
            <a:r>
              <a:rPr lang="en-US" sz="2000" dirty="0"/>
              <a:t> dapat menggunakan </a:t>
            </a:r>
            <a:r>
              <a:rPr lang="en-US" sz="2000" dirty="0" err="1"/>
              <a:t>cara</a:t>
            </a:r>
            <a:r>
              <a:rPr lang="en-US" sz="2000" dirty="0"/>
              <a:t> ini.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9653-C90A-BC77-510B-C5D52A9B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73493"/>
            <a:ext cx="5130800" cy="80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D2F64-D65E-A773-FED5-A84427A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5" y="2431712"/>
            <a:ext cx="5774295" cy="1913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778AB-7771-D331-D0EC-5A2AD4427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729" y="2152210"/>
            <a:ext cx="4083214" cy="1419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6F7C1-7405-3AAC-86A3-5DB76397B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787" y="3592299"/>
            <a:ext cx="4083213" cy="326570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893F63-0466-487A-EC09-12E0D7063407}"/>
              </a:ext>
            </a:extLst>
          </p:cNvPr>
          <p:cNvSpPr txBox="1">
            <a:spLocks/>
          </p:cNvSpPr>
          <p:nvPr/>
        </p:nvSpPr>
        <p:spPr>
          <a:xfrm>
            <a:off x="650240" y="4393400"/>
            <a:ext cx="7311390" cy="246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 style symbology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diambil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berdasarkan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nama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Zona sama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selayaknya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di software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arcgis</a:t>
            </a:r>
            <a:r>
              <a:rPr lang="en-US" sz="1800" dirty="0">
                <a:latin typeface="Franklin Gothic Book" panose="020B0503020102020204" pitchFamily="34" charset="0"/>
              </a:rPr>
              <a:t>,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dan </a:t>
            </a:r>
            <a:r>
              <a:rPr lang="en-US" sz="1400" kern="1200" dirty="0"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if else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untuk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penetapan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effectLst/>
                <a:latin typeface="Franklin Gothic Book" panose="020B0503020102020204" pitchFamily="34" charset="0"/>
                <a:ea typeface="+mn-ea"/>
                <a:cs typeface="+mn-cs"/>
              </a:rPr>
              <a:t>warnanya</a:t>
            </a:r>
            <a:r>
              <a:rPr lang="en-US" sz="1800" kern="1200" dirty="0">
                <a:effectLst/>
                <a:latin typeface="Franklin Gothic Book" panose="020B0503020102020204" pitchFamily="34" charset="0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Untuk popup-</a:t>
            </a:r>
            <a:r>
              <a:rPr lang="en-US" sz="1800" dirty="0" err="1">
                <a:latin typeface="Franklin Gothic Book" panose="020B0503020102020204" pitchFamily="34" charset="0"/>
              </a:rPr>
              <a:t>nya</a:t>
            </a:r>
            <a:r>
              <a:rPr lang="en-US" sz="1800" dirty="0">
                <a:latin typeface="Franklin Gothic Book" panose="020B0503020102020204" pitchFamily="34" charset="0"/>
              </a:rPr>
              <a:t> pada </a:t>
            </a:r>
            <a:r>
              <a:rPr lang="en-US" sz="1800" dirty="0" err="1">
                <a:latin typeface="Franklin Gothic Book" panose="020B0503020102020204" pitchFamily="34" charset="0"/>
              </a:rPr>
              <a:t>kasus</a:t>
            </a:r>
            <a:r>
              <a:rPr lang="en-US" sz="1800" dirty="0">
                <a:latin typeface="Franklin Gothic Book" panose="020B0503020102020204" pitchFamily="34" charset="0"/>
              </a:rPr>
              <a:t> ini </a:t>
            </a:r>
            <a:r>
              <a:rPr lang="en-US" sz="1800" dirty="0" err="1">
                <a:latin typeface="Franklin Gothic Book" panose="020B0503020102020204" pitchFamily="34" charset="0"/>
              </a:rPr>
              <a:t>dibuat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pengkondisian</a:t>
            </a:r>
            <a:r>
              <a:rPr lang="en-US" sz="1800" dirty="0">
                <a:latin typeface="Franklin Gothic Book" panose="020B0503020102020204" pitchFamily="34" charset="0"/>
              </a:rPr>
              <a:t>, </a:t>
            </a:r>
            <a:r>
              <a:rPr lang="en-US" sz="1800" dirty="0" err="1">
                <a:latin typeface="Franklin Gothic Book" panose="020B0503020102020204" pitchFamily="34" charset="0"/>
              </a:rPr>
              <a:t>karena</a:t>
            </a:r>
            <a:r>
              <a:rPr lang="en-US" sz="1800" dirty="0">
                <a:latin typeface="Franklin Gothic Book" panose="020B0503020102020204" pitchFamily="34" charset="0"/>
              </a:rPr>
              <a:t> pada data </a:t>
            </a:r>
            <a:r>
              <a:rPr lang="en-US" sz="1800" dirty="0" err="1">
                <a:latin typeface="Franklin Gothic Book" panose="020B0503020102020204" pitchFamily="34" charset="0"/>
              </a:rPr>
              <a:t>terdapat</a:t>
            </a:r>
            <a:r>
              <a:rPr lang="en-US" sz="1800" dirty="0">
                <a:latin typeface="Franklin Gothic Book" panose="020B0503020102020204" pitchFamily="34" charset="0"/>
              </a:rPr>
              <a:t> zona yang null(</a:t>
            </a:r>
            <a:r>
              <a:rPr lang="en-US" sz="1800" dirty="0" err="1">
                <a:latin typeface="Franklin Gothic Book" panose="020B0503020102020204" pitchFamily="34" charset="0"/>
              </a:rPr>
              <a:t>kosong</a:t>
            </a:r>
            <a:r>
              <a:rPr lang="en-US" sz="1800" dirty="0">
                <a:latin typeface="Franklin Gothic Book" panose="020B0503020102020204" pitchFamily="34" charset="0"/>
              </a:rPr>
              <a:t>) yang </a:t>
            </a:r>
            <a:r>
              <a:rPr lang="en-US" sz="1800" dirty="0" err="1">
                <a:latin typeface="Franklin Gothic Book" panose="020B0503020102020204" pitchFamily="34" charset="0"/>
              </a:rPr>
              <a:t>bearti</a:t>
            </a:r>
            <a:r>
              <a:rPr lang="en-US" sz="1800" dirty="0">
                <a:latin typeface="Franklin Gothic Book" panose="020B0503020102020204" pitchFamily="34" charset="0"/>
              </a:rPr>
              <a:t> pada zona </a:t>
            </a:r>
            <a:r>
              <a:rPr lang="en-US" sz="1800" dirty="0" err="1">
                <a:latin typeface="Franklin Gothic Book" panose="020B0503020102020204" pitchFamily="34" charset="0"/>
              </a:rPr>
              <a:t>tersebut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bukan</a:t>
            </a:r>
            <a:r>
              <a:rPr lang="en-US" sz="1800" dirty="0">
                <a:latin typeface="Franklin Gothic Book" panose="020B0503020102020204" pitchFamily="34" charset="0"/>
              </a:rPr>
              <a:t> milik ITS.</a:t>
            </a:r>
          </a:p>
          <a:p>
            <a:pPr marL="0" indent="0">
              <a:buNone/>
            </a:pPr>
            <a:r>
              <a:rPr lang="en-US" sz="1800" dirty="0">
                <a:latin typeface="Franklin Gothic Book" panose="020B0503020102020204" pitchFamily="34" charset="0"/>
              </a:rPr>
              <a:t>Jangan </a:t>
            </a:r>
            <a:r>
              <a:rPr lang="en-US" sz="1800" dirty="0" err="1">
                <a:latin typeface="Franklin Gothic Book" panose="020B0503020102020204" pitchFamily="34" charset="0"/>
              </a:rPr>
              <a:t>lupa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untuk</a:t>
            </a:r>
            <a:r>
              <a:rPr lang="en-US" sz="1800" dirty="0">
                <a:latin typeface="Franklin Gothic Book" panose="020B0503020102020204" pitchFamily="34" charset="0"/>
              </a:rPr>
              <a:t> .</a:t>
            </a:r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addTo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() </a:t>
            </a:r>
            <a:r>
              <a:rPr lang="en-US" sz="1800" dirty="0" err="1">
                <a:latin typeface="Franklin Gothic Book" panose="020B0503020102020204" pitchFamily="34" charset="0"/>
              </a:rPr>
              <a:t>masukkan</a:t>
            </a:r>
            <a:r>
              <a:rPr lang="en-US" sz="1800" dirty="0">
                <a:latin typeface="Franklin Gothic Book" panose="020B0503020102020204" pitchFamily="34" charset="0"/>
              </a:rPr>
              <a:t> ke group layer </a:t>
            </a:r>
            <a:r>
              <a:rPr lang="en-US" sz="1800" dirty="0" err="1">
                <a:latin typeface="Franklin Gothic Book" panose="020B0503020102020204" pitchFamily="34" charset="0"/>
              </a:rPr>
              <a:t>atau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map</a:t>
            </a:r>
            <a:r>
              <a:rPr lang="en-US" sz="1800" dirty="0">
                <a:latin typeface="Franklin Gothic Book" panose="020B0503020102020204" pitchFamily="34" charset="0"/>
              </a:rPr>
              <a:t> </a:t>
            </a:r>
            <a:r>
              <a:rPr lang="en-US" sz="1800" dirty="0" err="1">
                <a:latin typeface="Franklin Gothic Book" panose="020B0503020102020204" pitchFamily="34" charset="0"/>
              </a:rPr>
              <a:t>secara</a:t>
            </a:r>
            <a:r>
              <a:rPr lang="en-US" sz="1800" dirty="0">
                <a:latin typeface="Franklin Gothic Book" panose="020B0503020102020204" pitchFamily="34" charset="0"/>
              </a:rPr>
              <a:t> global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61382545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{5B2BF90B-CD02-4D16-998D-224A6E647093}tf78853419_win32</Template>
  <TotalTime>510</TotalTime>
  <Words>1500</Words>
  <Application>Microsoft Office PowerPoint</Application>
  <PresentationFormat>Widescreen</PresentationFormat>
  <Paragraphs>214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Fira Code</vt:lpstr>
      <vt:lpstr>Franklin Gothic Book</vt:lpstr>
      <vt:lpstr>Franklin Gothic Demi</vt:lpstr>
      <vt:lpstr>Wingdings</vt:lpstr>
      <vt:lpstr>Theme1</vt:lpstr>
      <vt:lpstr>Mini Project WebGIS</vt:lpstr>
      <vt:lpstr>Brief</vt:lpstr>
      <vt:lpstr>Persiapan Data</vt:lpstr>
      <vt:lpstr>Persiapan Data</vt:lpstr>
      <vt:lpstr>Let's begin..</vt:lpstr>
      <vt:lpstr>Let's begin..</vt:lpstr>
      <vt:lpstr>Let's begin..</vt:lpstr>
      <vt:lpstr>1. Buat basemap layer</vt:lpstr>
      <vt:lpstr>2. Add data polygon</vt:lpstr>
      <vt:lpstr>2. Add data polygon</vt:lpstr>
      <vt:lpstr>2. Add data line</vt:lpstr>
      <vt:lpstr>2. Add data line</vt:lpstr>
      <vt:lpstr>3. Add data marker</vt:lpstr>
      <vt:lpstr>3. Add data marker</vt:lpstr>
      <vt:lpstr>3. Add data marker</vt:lpstr>
      <vt:lpstr>3. Add data marker</vt:lpstr>
      <vt:lpstr>4. Mengatur fungsi layer control (show/hide layer)</vt:lpstr>
      <vt:lpstr>Hasil Akhir Part I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Layer panel custom</vt:lpstr>
      <vt:lpstr>5. Add scale bar</vt:lpstr>
      <vt:lpstr>6. Add modal info</vt:lpstr>
      <vt:lpstr>6. Add modal info</vt:lpstr>
      <vt:lpstr>6. Add modal info</vt:lpstr>
      <vt:lpstr>6. Add modal info</vt:lpstr>
      <vt:lpstr>6. Add Measure Tool</vt:lpstr>
      <vt:lpstr>6. Add Measure Tool</vt:lpstr>
      <vt:lpstr>Selesai</vt:lpstr>
      <vt:lpstr>Selesai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WebGIS</dc:title>
  <dc:creator>Who ?</dc:creator>
  <cp:lastModifiedBy>Who ?</cp:lastModifiedBy>
  <cp:revision>98</cp:revision>
  <dcterms:created xsi:type="dcterms:W3CDTF">2023-11-25T04:58:19Z</dcterms:created>
  <dcterms:modified xsi:type="dcterms:W3CDTF">2023-11-26T15:14:47Z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